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85" r:id="rId7"/>
    <p:sldId id="286" r:id="rId8"/>
    <p:sldId id="287" r:id="rId9"/>
    <p:sldId id="288" r:id="rId10"/>
    <p:sldId id="261" r:id="rId11"/>
    <p:sldId id="262" r:id="rId12"/>
    <p:sldId id="274" r:id="rId13"/>
    <p:sldId id="275" r:id="rId14"/>
    <p:sldId id="263" r:id="rId15"/>
    <p:sldId id="264" r:id="rId16"/>
    <p:sldId id="265" r:id="rId17"/>
    <p:sldId id="266" r:id="rId18"/>
    <p:sldId id="267" r:id="rId19"/>
    <p:sldId id="276" r:id="rId20"/>
    <p:sldId id="278" r:id="rId21"/>
    <p:sldId id="268" r:id="rId22"/>
    <p:sldId id="273" r:id="rId23"/>
    <p:sldId id="270" r:id="rId24"/>
    <p:sldId id="269" r:id="rId25"/>
    <p:sldId id="271" r:id="rId26"/>
    <p:sldId id="272" r:id="rId27"/>
    <p:sldId id="280" r:id="rId28"/>
    <p:sldId id="281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7260" autoAdjust="0"/>
  </p:normalViewPr>
  <p:slideViewPr>
    <p:cSldViewPr snapToGrid="0" snapToObjects="1">
      <p:cViewPr varScale="1">
        <p:scale>
          <a:sx n="57" d="100"/>
          <a:sy n="57" d="100"/>
        </p:scale>
        <p:origin x="-78" y="-9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55CCF-5C95-415E-9914-A2C3D320D1A8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HK" altLang="en-US"/>
        </a:p>
      </dgm:t>
    </dgm:pt>
    <dgm:pt modelId="{C6F10672-6E5A-48C4-8882-4171C817AA97}">
      <dgm:prSet phldrT="[文字]" custT="1"/>
      <dgm:spPr/>
      <dgm:t>
        <a:bodyPr/>
        <a:lstStyle/>
        <a:p>
          <a:r>
            <a:rPr lang="zh-TW" altLang="en-US" sz="3300" b="1" dirty="0" smtClean="0"/>
            <a:t>市民回收意識薄弱 </a:t>
          </a:r>
          <a:r>
            <a:rPr lang="en-US" altLang="zh-TW" sz="3300" b="1" dirty="0" smtClean="0"/>
            <a:t>?</a:t>
          </a:r>
          <a:endParaRPr lang="zh-HK" altLang="en-US" sz="3300" b="1" dirty="0"/>
        </a:p>
      </dgm:t>
    </dgm:pt>
    <dgm:pt modelId="{7B69AA53-510F-4671-B0DA-ECB570095F44}" type="parTrans" cxnId="{ACEC9AC8-4329-47D0-B2F8-D2BE20ACC175}">
      <dgm:prSet/>
      <dgm:spPr/>
      <dgm:t>
        <a:bodyPr/>
        <a:lstStyle/>
        <a:p>
          <a:endParaRPr lang="zh-HK" altLang="en-US"/>
        </a:p>
      </dgm:t>
    </dgm:pt>
    <dgm:pt modelId="{FA210919-3F12-4247-9089-E728FA5B2E93}" type="sibTrans" cxnId="{ACEC9AC8-4329-47D0-B2F8-D2BE20ACC175}">
      <dgm:prSet/>
      <dgm:spPr/>
      <dgm:t>
        <a:bodyPr/>
        <a:lstStyle/>
        <a:p>
          <a:endParaRPr lang="zh-HK" altLang="en-US"/>
        </a:p>
      </dgm:t>
    </dgm:pt>
    <dgm:pt modelId="{75A32688-9926-4AFD-B075-0742D20F8BB8}">
      <dgm:prSet phldrT="[文字]" custT="1"/>
      <dgm:spPr/>
      <dgm:t>
        <a:bodyPr/>
        <a:lstStyle/>
        <a:p>
          <a:r>
            <a:rPr lang="zh-TW" altLang="en-US" sz="3300" b="1" dirty="0" smtClean="0"/>
            <a:t>回收設施不便市民 </a:t>
          </a:r>
          <a:r>
            <a:rPr lang="en-US" altLang="zh-TW" sz="3300" b="1" dirty="0" smtClean="0"/>
            <a:t>?</a:t>
          </a:r>
          <a:endParaRPr lang="zh-HK" altLang="en-US" sz="3300" b="1" dirty="0"/>
        </a:p>
      </dgm:t>
    </dgm:pt>
    <dgm:pt modelId="{AEB8797C-7AFA-4287-8773-2BC9FFDF8196}" type="parTrans" cxnId="{6860E6D0-0F66-4D48-A90E-5AF4DDE0D368}">
      <dgm:prSet/>
      <dgm:spPr/>
      <dgm:t>
        <a:bodyPr/>
        <a:lstStyle/>
        <a:p>
          <a:endParaRPr lang="zh-HK" altLang="en-US"/>
        </a:p>
      </dgm:t>
    </dgm:pt>
    <dgm:pt modelId="{80537759-5760-4194-92FE-EA3A75C96B48}" type="sibTrans" cxnId="{6860E6D0-0F66-4D48-A90E-5AF4DDE0D368}">
      <dgm:prSet/>
      <dgm:spPr/>
      <dgm:t>
        <a:bodyPr/>
        <a:lstStyle/>
        <a:p>
          <a:endParaRPr lang="zh-HK" altLang="en-US"/>
        </a:p>
      </dgm:t>
    </dgm:pt>
    <dgm:pt modelId="{F314E5AC-AFE3-4D51-B176-9627683EFCF7}">
      <dgm:prSet phldrT="[文字]" custT="1"/>
      <dgm:spPr/>
      <dgm:t>
        <a:bodyPr/>
        <a:lstStyle/>
        <a:p>
          <a:r>
            <a:rPr lang="zh-TW" altLang="en-US" sz="3300" b="1" dirty="0" smtClean="0"/>
            <a:t>回收承辦商欠監管 </a:t>
          </a:r>
          <a:r>
            <a:rPr lang="en-US" altLang="zh-TW" sz="3300" b="1" dirty="0" smtClean="0"/>
            <a:t>?</a:t>
          </a:r>
          <a:endParaRPr lang="zh-HK" altLang="en-US" sz="3300" b="1" dirty="0"/>
        </a:p>
      </dgm:t>
    </dgm:pt>
    <dgm:pt modelId="{AC3E355E-534E-4A46-AA69-96DD56C60C69}" type="parTrans" cxnId="{F248C4BA-B474-4549-844A-A2393B2AD919}">
      <dgm:prSet/>
      <dgm:spPr/>
      <dgm:t>
        <a:bodyPr/>
        <a:lstStyle/>
        <a:p>
          <a:endParaRPr lang="zh-HK" altLang="en-US"/>
        </a:p>
      </dgm:t>
    </dgm:pt>
    <dgm:pt modelId="{75132058-633B-4709-9023-DAEBEEBF2888}" type="sibTrans" cxnId="{F248C4BA-B474-4549-844A-A2393B2AD919}">
      <dgm:prSet/>
      <dgm:spPr/>
      <dgm:t>
        <a:bodyPr/>
        <a:lstStyle/>
        <a:p>
          <a:endParaRPr lang="zh-HK" altLang="en-US"/>
        </a:p>
      </dgm:t>
    </dgm:pt>
    <dgm:pt modelId="{85E55E24-6684-4DC1-BBA0-72EF3719705D}">
      <dgm:prSet custT="1"/>
      <dgm:spPr/>
      <dgm:t>
        <a:bodyPr/>
        <a:lstStyle/>
        <a:p>
          <a:r>
            <a:rPr lang="zh-TW" altLang="en-US" sz="3300" b="1" dirty="0" smtClean="0"/>
            <a:t>回收業陷營運困境 </a:t>
          </a:r>
          <a:r>
            <a:rPr lang="en-US" altLang="zh-TW" sz="3300" b="1" dirty="0" smtClean="0"/>
            <a:t>?</a:t>
          </a:r>
          <a:endParaRPr lang="zh-HK" altLang="en-US" sz="3300" b="1" dirty="0"/>
        </a:p>
      </dgm:t>
    </dgm:pt>
    <dgm:pt modelId="{6C026551-14F1-46C8-BD4B-A0D36140FD91}" type="parTrans" cxnId="{2DAB9641-94A0-4D0C-A87A-221018F466EE}">
      <dgm:prSet/>
      <dgm:spPr/>
      <dgm:t>
        <a:bodyPr/>
        <a:lstStyle/>
        <a:p>
          <a:endParaRPr lang="zh-HK" altLang="en-US"/>
        </a:p>
      </dgm:t>
    </dgm:pt>
    <dgm:pt modelId="{ACF76B75-383C-47E0-B363-0C1C94C7CD9E}" type="sibTrans" cxnId="{2DAB9641-94A0-4D0C-A87A-221018F466EE}">
      <dgm:prSet/>
      <dgm:spPr/>
      <dgm:t>
        <a:bodyPr/>
        <a:lstStyle/>
        <a:p>
          <a:endParaRPr lang="zh-HK" altLang="en-US"/>
        </a:p>
      </dgm:t>
    </dgm:pt>
    <dgm:pt modelId="{0E5C19AC-80C8-4F9B-9526-9386AA2959D6}" type="pres">
      <dgm:prSet presAssocID="{25655CCF-5C95-415E-9914-A2C3D320D1A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F3ECD71-0F3D-4FA3-A64E-AAEE53500356}" type="pres">
      <dgm:prSet presAssocID="{C6F10672-6E5A-48C4-8882-4171C817AA97}" presName="parentLin" presStyleCnt="0"/>
      <dgm:spPr/>
    </dgm:pt>
    <dgm:pt modelId="{701DE172-0698-42F8-ADF7-28BA0286923B}" type="pres">
      <dgm:prSet presAssocID="{C6F10672-6E5A-48C4-8882-4171C817AA97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9A02ADEF-C519-4829-9C9F-1FAD77E7DABB}" type="pres">
      <dgm:prSet presAssocID="{C6F10672-6E5A-48C4-8882-4171C817AA9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8F2D848-2DE3-4699-BA15-AC7466D4827B}" type="pres">
      <dgm:prSet presAssocID="{C6F10672-6E5A-48C4-8882-4171C817AA97}" presName="negativeSpace" presStyleCnt="0"/>
      <dgm:spPr/>
    </dgm:pt>
    <dgm:pt modelId="{AC23C50F-D866-4796-A781-4DE67202AC1D}" type="pres">
      <dgm:prSet presAssocID="{C6F10672-6E5A-48C4-8882-4171C817AA97}" presName="childText" presStyleLbl="conFgAcc1" presStyleIdx="0" presStyleCnt="4">
        <dgm:presLayoutVars>
          <dgm:bulletEnabled val="1"/>
        </dgm:presLayoutVars>
      </dgm:prSet>
      <dgm:spPr/>
    </dgm:pt>
    <dgm:pt modelId="{7D82B55B-A120-4C52-A9E4-2212C511B224}" type="pres">
      <dgm:prSet presAssocID="{FA210919-3F12-4247-9089-E728FA5B2E93}" presName="spaceBetweenRectangles" presStyleCnt="0"/>
      <dgm:spPr/>
    </dgm:pt>
    <dgm:pt modelId="{2B64CF6D-160F-4581-8F54-93E22101C38F}" type="pres">
      <dgm:prSet presAssocID="{75A32688-9926-4AFD-B075-0742D20F8BB8}" presName="parentLin" presStyleCnt="0"/>
      <dgm:spPr/>
    </dgm:pt>
    <dgm:pt modelId="{106B5244-8B5A-4CFA-AA2A-CF8D30D88D5A}" type="pres">
      <dgm:prSet presAssocID="{75A32688-9926-4AFD-B075-0742D20F8BB8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31F89904-FD92-4C92-8F0D-FB7BF15B4E64}" type="pres">
      <dgm:prSet presAssocID="{75A32688-9926-4AFD-B075-0742D20F8BB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73DF359-2D46-42A0-B103-117FAF12DC5C}" type="pres">
      <dgm:prSet presAssocID="{75A32688-9926-4AFD-B075-0742D20F8BB8}" presName="negativeSpace" presStyleCnt="0"/>
      <dgm:spPr/>
    </dgm:pt>
    <dgm:pt modelId="{750A064D-64CB-4626-85A1-D79DAC2C32AD}" type="pres">
      <dgm:prSet presAssocID="{75A32688-9926-4AFD-B075-0742D20F8BB8}" presName="childText" presStyleLbl="conFgAcc1" presStyleIdx="1" presStyleCnt="4">
        <dgm:presLayoutVars>
          <dgm:bulletEnabled val="1"/>
        </dgm:presLayoutVars>
      </dgm:prSet>
      <dgm:spPr/>
    </dgm:pt>
    <dgm:pt modelId="{88D4F6D7-2629-415B-AB6B-043F8AB9D6B2}" type="pres">
      <dgm:prSet presAssocID="{80537759-5760-4194-92FE-EA3A75C96B48}" presName="spaceBetweenRectangles" presStyleCnt="0"/>
      <dgm:spPr/>
    </dgm:pt>
    <dgm:pt modelId="{06C69A56-9A99-4604-B9C9-E411AFB5C708}" type="pres">
      <dgm:prSet presAssocID="{F314E5AC-AFE3-4D51-B176-9627683EFCF7}" presName="parentLin" presStyleCnt="0"/>
      <dgm:spPr/>
    </dgm:pt>
    <dgm:pt modelId="{FD8ADDDF-25CC-46D9-8A9A-139DEF9F1427}" type="pres">
      <dgm:prSet presAssocID="{F314E5AC-AFE3-4D51-B176-9627683EFCF7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86BC2137-B68B-45FD-AAA1-6B9E9437EADA}" type="pres">
      <dgm:prSet presAssocID="{F314E5AC-AFE3-4D51-B176-9627683EFCF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8936F2C-D5D8-47EC-A64B-0EAB201A4DC4}" type="pres">
      <dgm:prSet presAssocID="{F314E5AC-AFE3-4D51-B176-9627683EFCF7}" presName="negativeSpace" presStyleCnt="0"/>
      <dgm:spPr/>
    </dgm:pt>
    <dgm:pt modelId="{3502F2C1-43E0-43D2-B64B-C4484DF9262B}" type="pres">
      <dgm:prSet presAssocID="{F314E5AC-AFE3-4D51-B176-9627683EFCF7}" presName="childText" presStyleLbl="conFgAcc1" presStyleIdx="2" presStyleCnt="4">
        <dgm:presLayoutVars>
          <dgm:bulletEnabled val="1"/>
        </dgm:presLayoutVars>
      </dgm:prSet>
      <dgm:spPr/>
    </dgm:pt>
    <dgm:pt modelId="{024CC0FC-B512-41E8-BC5E-023685B19724}" type="pres">
      <dgm:prSet presAssocID="{75132058-633B-4709-9023-DAEBEEBF2888}" presName="spaceBetweenRectangles" presStyleCnt="0"/>
      <dgm:spPr/>
    </dgm:pt>
    <dgm:pt modelId="{24B35FCA-7C51-4611-AD14-C6568D6F2FB7}" type="pres">
      <dgm:prSet presAssocID="{85E55E24-6684-4DC1-BBA0-72EF3719705D}" presName="parentLin" presStyleCnt="0"/>
      <dgm:spPr/>
    </dgm:pt>
    <dgm:pt modelId="{F3EEA463-391E-4CC8-96A3-FCAF98213D93}" type="pres">
      <dgm:prSet presAssocID="{85E55E24-6684-4DC1-BBA0-72EF3719705D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8725794E-FF89-4838-888A-1CDA1CCB46DF}" type="pres">
      <dgm:prSet presAssocID="{85E55E24-6684-4DC1-BBA0-72EF3719705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31934112-B2D3-4F5E-BA19-1DB38A0964CA}" type="pres">
      <dgm:prSet presAssocID="{85E55E24-6684-4DC1-BBA0-72EF3719705D}" presName="negativeSpace" presStyleCnt="0"/>
      <dgm:spPr/>
    </dgm:pt>
    <dgm:pt modelId="{5C137FEA-A964-4705-8B1B-87FAB733BF6B}" type="pres">
      <dgm:prSet presAssocID="{85E55E24-6684-4DC1-BBA0-72EF3719705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DAB9641-94A0-4D0C-A87A-221018F466EE}" srcId="{25655CCF-5C95-415E-9914-A2C3D320D1A8}" destId="{85E55E24-6684-4DC1-BBA0-72EF3719705D}" srcOrd="3" destOrd="0" parTransId="{6C026551-14F1-46C8-BD4B-A0D36140FD91}" sibTransId="{ACF76B75-383C-47E0-B363-0C1C94C7CD9E}"/>
    <dgm:cxn modelId="{3A897D29-E311-4EFE-B73E-5091F27A7B83}" type="presOf" srcId="{85E55E24-6684-4DC1-BBA0-72EF3719705D}" destId="{8725794E-FF89-4838-888A-1CDA1CCB46DF}" srcOrd="1" destOrd="0" presId="urn:microsoft.com/office/officeart/2005/8/layout/list1"/>
    <dgm:cxn modelId="{3032AFC7-D47A-47CC-B5A2-F846DBC24841}" type="presOf" srcId="{25655CCF-5C95-415E-9914-A2C3D320D1A8}" destId="{0E5C19AC-80C8-4F9B-9526-9386AA2959D6}" srcOrd="0" destOrd="0" presId="urn:microsoft.com/office/officeart/2005/8/layout/list1"/>
    <dgm:cxn modelId="{1AE6B282-C05C-413E-96FF-96F2F238A19F}" type="presOf" srcId="{F314E5AC-AFE3-4D51-B176-9627683EFCF7}" destId="{86BC2137-B68B-45FD-AAA1-6B9E9437EADA}" srcOrd="1" destOrd="0" presId="urn:microsoft.com/office/officeart/2005/8/layout/list1"/>
    <dgm:cxn modelId="{602D5D0E-8307-43B7-A8A1-FD9A6C3D52A8}" type="presOf" srcId="{C6F10672-6E5A-48C4-8882-4171C817AA97}" destId="{701DE172-0698-42F8-ADF7-28BA0286923B}" srcOrd="0" destOrd="0" presId="urn:microsoft.com/office/officeart/2005/8/layout/list1"/>
    <dgm:cxn modelId="{4CC7BDA5-DE87-4A2A-9678-777A09F8F86C}" type="presOf" srcId="{C6F10672-6E5A-48C4-8882-4171C817AA97}" destId="{9A02ADEF-C519-4829-9C9F-1FAD77E7DABB}" srcOrd="1" destOrd="0" presId="urn:microsoft.com/office/officeart/2005/8/layout/list1"/>
    <dgm:cxn modelId="{E0E79AA2-773F-425B-BA62-21A582AF1B5F}" type="presOf" srcId="{85E55E24-6684-4DC1-BBA0-72EF3719705D}" destId="{F3EEA463-391E-4CC8-96A3-FCAF98213D93}" srcOrd="0" destOrd="0" presId="urn:microsoft.com/office/officeart/2005/8/layout/list1"/>
    <dgm:cxn modelId="{ACEC9AC8-4329-47D0-B2F8-D2BE20ACC175}" srcId="{25655CCF-5C95-415E-9914-A2C3D320D1A8}" destId="{C6F10672-6E5A-48C4-8882-4171C817AA97}" srcOrd="0" destOrd="0" parTransId="{7B69AA53-510F-4671-B0DA-ECB570095F44}" sibTransId="{FA210919-3F12-4247-9089-E728FA5B2E93}"/>
    <dgm:cxn modelId="{57779DFD-3872-4CF7-9A3C-6EC8377BC771}" type="presOf" srcId="{75A32688-9926-4AFD-B075-0742D20F8BB8}" destId="{106B5244-8B5A-4CFA-AA2A-CF8D30D88D5A}" srcOrd="0" destOrd="0" presId="urn:microsoft.com/office/officeart/2005/8/layout/list1"/>
    <dgm:cxn modelId="{EE33A5CD-291A-4BD6-AA87-A88920634750}" type="presOf" srcId="{75A32688-9926-4AFD-B075-0742D20F8BB8}" destId="{31F89904-FD92-4C92-8F0D-FB7BF15B4E64}" srcOrd="1" destOrd="0" presId="urn:microsoft.com/office/officeart/2005/8/layout/list1"/>
    <dgm:cxn modelId="{6860E6D0-0F66-4D48-A90E-5AF4DDE0D368}" srcId="{25655CCF-5C95-415E-9914-A2C3D320D1A8}" destId="{75A32688-9926-4AFD-B075-0742D20F8BB8}" srcOrd="1" destOrd="0" parTransId="{AEB8797C-7AFA-4287-8773-2BC9FFDF8196}" sibTransId="{80537759-5760-4194-92FE-EA3A75C96B48}"/>
    <dgm:cxn modelId="{F248C4BA-B474-4549-844A-A2393B2AD919}" srcId="{25655CCF-5C95-415E-9914-A2C3D320D1A8}" destId="{F314E5AC-AFE3-4D51-B176-9627683EFCF7}" srcOrd="2" destOrd="0" parTransId="{AC3E355E-534E-4A46-AA69-96DD56C60C69}" sibTransId="{75132058-633B-4709-9023-DAEBEEBF2888}"/>
    <dgm:cxn modelId="{C74CD3CB-3395-4F56-BA08-5DC348312AF0}" type="presOf" srcId="{F314E5AC-AFE3-4D51-B176-9627683EFCF7}" destId="{FD8ADDDF-25CC-46D9-8A9A-139DEF9F1427}" srcOrd="0" destOrd="0" presId="urn:microsoft.com/office/officeart/2005/8/layout/list1"/>
    <dgm:cxn modelId="{6388C3AA-642A-4E7A-946B-110A2C629146}" type="presParOf" srcId="{0E5C19AC-80C8-4F9B-9526-9386AA2959D6}" destId="{EF3ECD71-0F3D-4FA3-A64E-AAEE53500356}" srcOrd="0" destOrd="0" presId="urn:microsoft.com/office/officeart/2005/8/layout/list1"/>
    <dgm:cxn modelId="{FB1D83A8-7C4B-4EEA-899B-76030498B6B4}" type="presParOf" srcId="{EF3ECD71-0F3D-4FA3-A64E-AAEE53500356}" destId="{701DE172-0698-42F8-ADF7-28BA0286923B}" srcOrd="0" destOrd="0" presId="urn:microsoft.com/office/officeart/2005/8/layout/list1"/>
    <dgm:cxn modelId="{3FE4F752-62F6-454F-BD07-90C2386C813E}" type="presParOf" srcId="{EF3ECD71-0F3D-4FA3-A64E-AAEE53500356}" destId="{9A02ADEF-C519-4829-9C9F-1FAD77E7DABB}" srcOrd="1" destOrd="0" presId="urn:microsoft.com/office/officeart/2005/8/layout/list1"/>
    <dgm:cxn modelId="{80AF8744-3EE1-4930-A13F-19F6FC4506EE}" type="presParOf" srcId="{0E5C19AC-80C8-4F9B-9526-9386AA2959D6}" destId="{B8F2D848-2DE3-4699-BA15-AC7466D4827B}" srcOrd="1" destOrd="0" presId="urn:microsoft.com/office/officeart/2005/8/layout/list1"/>
    <dgm:cxn modelId="{5565AC2C-2460-4154-9437-83DBB5999C20}" type="presParOf" srcId="{0E5C19AC-80C8-4F9B-9526-9386AA2959D6}" destId="{AC23C50F-D866-4796-A781-4DE67202AC1D}" srcOrd="2" destOrd="0" presId="urn:microsoft.com/office/officeart/2005/8/layout/list1"/>
    <dgm:cxn modelId="{315934EE-0410-44C9-B460-A8A5640E371A}" type="presParOf" srcId="{0E5C19AC-80C8-4F9B-9526-9386AA2959D6}" destId="{7D82B55B-A120-4C52-A9E4-2212C511B224}" srcOrd="3" destOrd="0" presId="urn:microsoft.com/office/officeart/2005/8/layout/list1"/>
    <dgm:cxn modelId="{68D1AAE5-FF66-462A-BD44-B5705B20D1B3}" type="presParOf" srcId="{0E5C19AC-80C8-4F9B-9526-9386AA2959D6}" destId="{2B64CF6D-160F-4581-8F54-93E22101C38F}" srcOrd="4" destOrd="0" presId="urn:microsoft.com/office/officeart/2005/8/layout/list1"/>
    <dgm:cxn modelId="{D080E56A-B273-493F-8A93-8B415F116EF3}" type="presParOf" srcId="{2B64CF6D-160F-4581-8F54-93E22101C38F}" destId="{106B5244-8B5A-4CFA-AA2A-CF8D30D88D5A}" srcOrd="0" destOrd="0" presId="urn:microsoft.com/office/officeart/2005/8/layout/list1"/>
    <dgm:cxn modelId="{42144A0F-29A9-4CA2-B826-2196769FC788}" type="presParOf" srcId="{2B64CF6D-160F-4581-8F54-93E22101C38F}" destId="{31F89904-FD92-4C92-8F0D-FB7BF15B4E64}" srcOrd="1" destOrd="0" presId="urn:microsoft.com/office/officeart/2005/8/layout/list1"/>
    <dgm:cxn modelId="{33F689E6-AA46-4F15-B20B-E349BA2D6724}" type="presParOf" srcId="{0E5C19AC-80C8-4F9B-9526-9386AA2959D6}" destId="{773DF359-2D46-42A0-B103-117FAF12DC5C}" srcOrd="5" destOrd="0" presId="urn:microsoft.com/office/officeart/2005/8/layout/list1"/>
    <dgm:cxn modelId="{D013755B-B66D-4501-8747-02CF05AF0EF6}" type="presParOf" srcId="{0E5C19AC-80C8-4F9B-9526-9386AA2959D6}" destId="{750A064D-64CB-4626-85A1-D79DAC2C32AD}" srcOrd="6" destOrd="0" presId="urn:microsoft.com/office/officeart/2005/8/layout/list1"/>
    <dgm:cxn modelId="{E29586CC-735E-491B-9AFC-84FB9E4A50D5}" type="presParOf" srcId="{0E5C19AC-80C8-4F9B-9526-9386AA2959D6}" destId="{88D4F6D7-2629-415B-AB6B-043F8AB9D6B2}" srcOrd="7" destOrd="0" presId="urn:microsoft.com/office/officeart/2005/8/layout/list1"/>
    <dgm:cxn modelId="{0F8BB778-D042-45C9-A260-AE883F6CD6A7}" type="presParOf" srcId="{0E5C19AC-80C8-4F9B-9526-9386AA2959D6}" destId="{06C69A56-9A99-4604-B9C9-E411AFB5C708}" srcOrd="8" destOrd="0" presId="urn:microsoft.com/office/officeart/2005/8/layout/list1"/>
    <dgm:cxn modelId="{757793AE-F25B-4897-A70B-5719DA4D27AC}" type="presParOf" srcId="{06C69A56-9A99-4604-B9C9-E411AFB5C708}" destId="{FD8ADDDF-25CC-46D9-8A9A-139DEF9F1427}" srcOrd="0" destOrd="0" presId="urn:microsoft.com/office/officeart/2005/8/layout/list1"/>
    <dgm:cxn modelId="{31EA74EA-4F0E-4096-85B3-8D0B50791018}" type="presParOf" srcId="{06C69A56-9A99-4604-B9C9-E411AFB5C708}" destId="{86BC2137-B68B-45FD-AAA1-6B9E9437EADA}" srcOrd="1" destOrd="0" presId="urn:microsoft.com/office/officeart/2005/8/layout/list1"/>
    <dgm:cxn modelId="{578A0E4F-3C3A-4DD7-889D-B234C0582A0B}" type="presParOf" srcId="{0E5C19AC-80C8-4F9B-9526-9386AA2959D6}" destId="{F8936F2C-D5D8-47EC-A64B-0EAB201A4DC4}" srcOrd="9" destOrd="0" presId="urn:microsoft.com/office/officeart/2005/8/layout/list1"/>
    <dgm:cxn modelId="{821BFA52-5479-4E83-B0EC-3759A57563A9}" type="presParOf" srcId="{0E5C19AC-80C8-4F9B-9526-9386AA2959D6}" destId="{3502F2C1-43E0-43D2-B64B-C4484DF9262B}" srcOrd="10" destOrd="0" presId="urn:microsoft.com/office/officeart/2005/8/layout/list1"/>
    <dgm:cxn modelId="{E2707E76-AC4A-4AB6-87FC-C3AEE4CC3F38}" type="presParOf" srcId="{0E5C19AC-80C8-4F9B-9526-9386AA2959D6}" destId="{024CC0FC-B512-41E8-BC5E-023685B19724}" srcOrd="11" destOrd="0" presId="urn:microsoft.com/office/officeart/2005/8/layout/list1"/>
    <dgm:cxn modelId="{381B82B2-B900-43FD-AE5C-6980D2981A71}" type="presParOf" srcId="{0E5C19AC-80C8-4F9B-9526-9386AA2959D6}" destId="{24B35FCA-7C51-4611-AD14-C6568D6F2FB7}" srcOrd="12" destOrd="0" presId="urn:microsoft.com/office/officeart/2005/8/layout/list1"/>
    <dgm:cxn modelId="{1552BCA1-6526-4E34-88DD-7B7F1032A1E7}" type="presParOf" srcId="{24B35FCA-7C51-4611-AD14-C6568D6F2FB7}" destId="{F3EEA463-391E-4CC8-96A3-FCAF98213D93}" srcOrd="0" destOrd="0" presId="urn:microsoft.com/office/officeart/2005/8/layout/list1"/>
    <dgm:cxn modelId="{F339BE7D-9DB5-4BE4-8DED-69EB489F6113}" type="presParOf" srcId="{24B35FCA-7C51-4611-AD14-C6568D6F2FB7}" destId="{8725794E-FF89-4838-888A-1CDA1CCB46DF}" srcOrd="1" destOrd="0" presId="urn:microsoft.com/office/officeart/2005/8/layout/list1"/>
    <dgm:cxn modelId="{389B0724-98CE-4021-8922-79F90B124129}" type="presParOf" srcId="{0E5C19AC-80C8-4F9B-9526-9386AA2959D6}" destId="{31934112-B2D3-4F5E-BA19-1DB38A0964CA}" srcOrd="13" destOrd="0" presId="urn:microsoft.com/office/officeart/2005/8/layout/list1"/>
    <dgm:cxn modelId="{88D4DCEA-AA7C-4B24-B908-76FECA75DA18}" type="presParOf" srcId="{0E5C19AC-80C8-4F9B-9526-9386AA2959D6}" destId="{5C137FEA-A964-4705-8B1B-87FAB733BF6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9A7110-7D2B-415C-89C1-F871675B32D6}" type="doc">
      <dgm:prSet loTypeId="urn:microsoft.com/office/officeart/2005/8/layout/balance1" loCatId="relationship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zh-HK" altLang="en-US"/>
        </a:p>
      </dgm:t>
    </dgm:pt>
    <dgm:pt modelId="{4FC182FA-90E2-44ED-8A94-BCE07F622656}">
      <dgm:prSet phldrT="[文字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zh-TW" altLang="en-US" sz="2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小眾利益</a:t>
          </a:r>
          <a:r>
            <a:rPr lang="en-US" altLang="zh-TW" sz="2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HK" altLang="en-US" sz="24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4C52AC5-C830-4DF3-AFF5-9C9870C715D1}" type="parTrans" cxnId="{C67D7714-0559-4368-A686-E29ABA4912BA}">
      <dgm:prSet/>
      <dgm:spPr/>
      <dgm:t>
        <a:bodyPr/>
        <a:lstStyle/>
        <a:p>
          <a:endParaRPr lang="en-US"/>
        </a:p>
      </dgm:t>
    </dgm:pt>
    <dgm:pt modelId="{0EA9A5F5-D33A-4986-8FE4-748E5E90E321}" type="sibTrans" cxnId="{C67D7714-0559-4368-A686-E29ABA4912BA}">
      <dgm:prSet/>
      <dgm:spPr/>
      <dgm:t>
        <a:bodyPr/>
        <a:lstStyle/>
        <a:p>
          <a:endParaRPr lang="en-US"/>
        </a:p>
      </dgm:t>
    </dgm:pt>
    <dgm:pt modelId="{A03229AB-078C-44C2-9AE7-9ADB654AB06B}">
      <dgm:prSet phldrT="[文字]" custT="1"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r>
            <a:rPr lang="zh-TW" altLang="en-US" sz="2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整體利益</a:t>
          </a:r>
          <a:r>
            <a:rPr lang="en-US" altLang="zh-TW" sz="2400" b="1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HK" altLang="en-US" sz="2400" b="1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37A46C8-7E4E-4FB2-B168-4F26FC8961E8}" type="parTrans" cxnId="{BA14F9CE-F758-430B-B543-496C6EA2AC56}">
      <dgm:prSet/>
      <dgm:spPr/>
      <dgm:t>
        <a:bodyPr/>
        <a:lstStyle/>
        <a:p>
          <a:endParaRPr lang="en-US"/>
        </a:p>
      </dgm:t>
    </dgm:pt>
    <dgm:pt modelId="{56C6C992-7D38-41BE-A691-725032EADF04}" type="sibTrans" cxnId="{BA14F9CE-F758-430B-B543-496C6EA2AC56}">
      <dgm:prSet/>
      <dgm:spPr/>
      <dgm:t>
        <a:bodyPr/>
        <a:lstStyle/>
        <a:p>
          <a:endParaRPr lang="en-US"/>
        </a:p>
      </dgm:t>
    </dgm:pt>
    <dgm:pt modelId="{30E3CAD3-39AB-4D71-8029-9FCA684AE9BC}" type="pres">
      <dgm:prSet presAssocID="{E39A7110-7D2B-415C-89C1-F871675B32D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76386F4B-D803-4C0C-8E77-95C8C0A4149F}" type="pres">
      <dgm:prSet presAssocID="{E39A7110-7D2B-415C-89C1-F871675B32D6}" presName="dummyMaxCanvas" presStyleCnt="0"/>
      <dgm:spPr/>
      <dgm:t>
        <a:bodyPr/>
        <a:lstStyle/>
        <a:p>
          <a:endParaRPr lang="en-US"/>
        </a:p>
      </dgm:t>
    </dgm:pt>
    <dgm:pt modelId="{5213D2B4-F634-428B-9D6B-FF40A21BD2B7}" type="pres">
      <dgm:prSet presAssocID="{E39A7110-7D2B-415C-89C1-F871675B32D6}" presName="parentComposite" presStyleCnt="0"/>
      <dgm:spPr/>
      <dgm:t>
        <a:bodyPr/>
        <a:lstStyle/>
        <a:p>
          <a:endParaRPr lang="en-US"/>
        </a:p>
      </dgm:t>
    </dgm:pt>
    <dgm:pt modelId="{8B766900-7DFF-4125-81C9-42A5FE8D5963}" type="pres">
      <dgm:prSet presAssocID="{E39A7110-7D2B-415C-89C1-F871675B32D6}" presName="parent1" presStyleLbl="alignAccFollowNode1" presStyleIdx="0" presStyleCnt="4" custAng="20703230" custScaleX="124717" custLinFactY="100000" custLinFactNeighborX="-15340" custLinFactNeighborY="104443">
        <dgm:presLayoutVars>
          <dgm:chMax val="4"/>
        </dgm:presLayoutVars>
      </dgm:prSet>
      <dgm:spPr/>
      <dgm:t>
        <a:bodyPr/>
        <a:lstStyle/>
        <a:p>
          <a:endParaRPr lang="zh-HK" altLang="en-US"/>
        </a:p>
      </dgm:t>
    </dgm:pt>
    <dgm:pt modelId="{8111801D-D6D6-41B0-8787-CFE59D08F59A}" type="pres">
      <dgm:prSet presAssocID="{E39A7110-7D2B-415C-89C1-F871675B32D6}" presName="parent2" presStyleLbl="alignAccFollowNode1" presStyleIdx="1" presStyleCnt="4" custAng="0" custScaleX="124717" custLinFactY="100000" custLinFactNeighborX="-5776" custLinFactNeighborY="103091">
        <dgm:presLayoutVars>
          <dgm:chMax val="4"/>
        </dgm:presLayoutVars>
      </dgm:prSet>
      <dgm:spPr/>
      <dgm:t>
        <a:bodyPr/>
        <a:lstStyle/>
        <a:p>
          <a:endParaRPr lang="zh-HK" altLang="en-US"/>
        </a:p>
      </dgm:t>
    </dgm:pt>
    <dgm:pt modelId="{BA3EF34D-51E5-4FD9-A31F-970A4559D18F}" type="pres">
      <dgm:prSet presAssocID="{E39A7110-7D2B-415C-89C1-F871675B32D6}" presName="childrenComposite" presStyleCnt="0"/>
      <dgm:spPr/>
      <dgm:t>
        <a:bodyPr/>
        <a:lstStyle/>
        <a:p>
          <a:endParaRPr lang="en-US"/>
        </a:p>
      </dgm:t>
    </dgm:pt>
    <dgm:pt modelId="{37103297-549F-427D-964C-2D192E52A720}" type="pres">
      <dgm:prSet presAssocID="{E39A7110-7D2B-415C-89C1-F871675B32D6}" presName="dummyMaxCanvas_ChildArea" presStyleCnt="0"/>
      <dgm:spPr/>
      <dgm:t>
        <a:bodyPr/>
        <a:lstStyle/>
        <a:p>
          <a:endParaRPr lang="en-US"/>
        </a:p>
      </dgm:t>
    </dgm:pt>
    <dgm:pt modelId="{41D75CD6-A094-411C-8687-F8717FC35126}" type="pres">
      <dgm:prSet presAssocID="{E39A7110-7D2B-415C-89C1-F871675B32D6}" presName="fulcrum" presStyleLbl="alignAccFollowNode1" presStyleIdx="2" presStyleCnt="4" custLinFactNeighborX="-24756" custLinFactNeighborY="-11487"/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FB922A99-4725-47BA-91F6-D23F7E0B2724}" type="pres">
      <dgm:prSet presAssocID="{E39A7110-7D2B-415C-89C1-F871675B32D6}" presName="balance_00" presStyleLbl="alignAccFollowNode1" presStyleIdx="3" presStyleCnt="4" custLinFactY="-29046" custLinFactNeighborX="-5771" custLinFactNeighborY="-100000">
        <dgm:presLayoutVars>
          <dgm:bulletEnabled val="1"/>
        </dgm:presLayoutVars>
      </dgm:prSet>
      <dgm:spPr>
        <a:solidFill>
          <a:schemeClr val="accent1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166C2F71-271B-4C26-AAEC-946C0FCBA0B3}" type="presOf" srcId="{4FC182FA-90E2-44ED-8A94-BCE07F622656}" destId="{8111801D-D6D6-41B0-8787-CFE59D08F59A}" srcOrd="0" destOrd="0" presId="urn:microsoft.com/office/officeart/2005/8/layout/balance1"/>
    <dgm:cxn modelId="{62974479-1C9D-48FF-877D-0C2D1CDD7CE1}" type="presOf" srcId="{E39A7110-7D2B-415C-89C1-F871675B32D6}" destId="{30E3CAD3-39AB-4D71-8029-9FCA684AE9BC}" srcOrd="0" destOrd="0" presId="urn:microsoft.com/office/officeart/2005/8/layout/balance1"/>
    <dgm:cxn modelId="{C67D7714-0559-4368-A686-E29ABA4912BA}" srcId="{E39A7110-7D2B-415C-89C1-F871675B32D6}" destId="{4FC182FA-90E2-44ED-8A94-BCE07F622656}" srcOrd="1" destOrd="0" parTransId="{A4C52AC5-C830-4DF3-AFF5-9C9870C715D1}" sibTransId="{0EA9A5F5-D33A-4986-8FE4-748E5E90E321}"/>
    <dgm:cxn modelId="{BA14F9CE-F758-430B-B543-496C6EA2AC56}" srcId="{E39A7110-7D2B-415C-89C1-F871675B32D6}" destId="{A03229AB-078C-44C2-9AE7-9ADB654AB06B}" srcOrd="0" destOrd="0" parTransId="{B37A46C8-7E4E-4FB2-B168-4F26FC8961E8}" sibTransId="{56C6C992-7D38-41BE-A691-725032EADF04}"/>
    <dgm:cxn modelId="{57EDC5F4-47D1-4005-A1DE-172BF43B5106}" type="presOf" srcId="{A03229AB-078C-44C2-9AE7-9ADB654AB06B}" destId="{8B766900-7DFF-4125-81C9-42A5FE8D5963}" srcOrd="0" destOrd="0" presId="urn:microsoft.com/office/officeart/2005/8/layout/balance1"/>
    <dgm:cxn modelId="{CE08BD42-AB50-41D9-982E-BF6544DCB587}" type="presParOf" srcId="{30E3CAD3-39AB-4D71-8029-9FCA684AE9BC}" destId="{76386F4B-D803-4C0C-8E77-95C8C0A4149F}" srcOrd="0" destOrd="0" presId="urn:microsoft.com/office/officeart/2005/8/layout/balance1"/>
    <dgm:cxn modelId="{A94A6245-7BE8-4232-8AF3-0D28CAF6702F}" type="presParOf" srcId="{30E3CAD3-39AB-4D71-8029-9FCA684AE9BC}" destId="{5213D2B4-F634-428B-9D6B-FF40A21BD2B7}" srcOrd="1" destOrd="0" presId="urn:microsoft.com/office/officeart/2005/8/layout/balance1"/>
    <dgm:cxn modelId="{BD4DA7E0-F980-444A-84AB-9669B7BB4AD5}" type="presParOf" srcId="{5213D2B4-F634-428B-9D6B-FF40A21BD2B7}" destId="{8B766900-7DFF-4125-81C9-42A5FE8D5963}" srcOrd="0" destOrd="0" presId="urn:microsoft.com/office/officeart/2005/8/layout/balance1"/>
    <dgm:cxn modelId="{CA53C62E-5FB8-44F0-A32D-1F13E4C9CD40}" type="presParOf" srcId="{5213D2B4-F634-428B-9D6B-FF40A21BD2B7}" destId="{8111801D-D6D6-41B0-8787-CFE59D08F59A}" srcOrd="1" destOrd="0" presId="urn:microsoft.com/office/officeart/2005/8/layout/balance1"/>
    <dgm:cxn modelId="{F5BF3A57-C424-45C3-A206-0749D0B089DA}" type="presParOf" srcId="{30E3CAD3-39AB-4D71-8029-9FCA684AE9BC}" destId="{BA3EF34D-51E5-4FD9-A31F-970A4559D18F}" srcOrd="2" destOrd="0" presId="urn:microsoft.com/office/officeart/2005/8/layout/balance1"/>
    <dgm:cxn modelId="{1E469D39-86EF-4E39-9F42-7ACFC064A81B}" type="presParOf" srcId="{BA3EF34D-51E5-4FD9-A31F-970A4559D18F}" destId="{37103297-549F-427D-964C-2D192E52A720}" srcOrd="0" destOrd="0" presId="urn:microsoft.com/office/officeart/2005/8/layout/balance1"/>
    <dgm:cxn modelId="{065A8310-DDF9-4DE1-9041-3509F02089F9}" type="presParOf" srcId="{BA3EF34D-51E5-4FD9-A31F-970A4559D18F}" destId="{41D75CD6-A094-411C-8687-F8717FC35126}" srcOrd="1" destOrd="0" presId="urn:microsoft.com/office/officeart/2005/8/layout/balance1"/>
    <dgm:cxn modelId="{F47F0BCD-24CC-4737-9BAC-B81C53C21448}" type="presParOf" srcId="{BA3EF34D-51E5-4FD9-A31F-970A4559D18F}" destId="{FB922A99-4725-47BA-91F6-D23F7E0B2724}" srcOrd="2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3C50F-D866-4796-A781-4DE67202AC1D}">
      <dsp:nvSpPr>
        <dsp:cNvPr id="0" name=""/>
        <dsp:cNvSpPr/>
      </dsp:nvSpPr>
      <dsp:spPr>
        <a:xfrm>
          <a:off x="0" y="454722"/>
          <a:ext cx="8203821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2ADEF-C519-4829-9C9F-1FAD77E7DABB}">
      <dsp:nvSpPr>
        <dsp:cNvPr id="0" name=""/>
        <dsp:cNvSpPr/>
      </dsp:nvSpPr>
      <dsp:spPr>
        <a:xfrm>
          <a:off x="410191" y="70962"/>
          <a:ext cx="5742674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59" tIns="0" rIns="217059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/>
            <a:t>市民回收意識薄弱 </a:t>
          </a:r>
          <a:r>
            <a:rPr lang="en-US" altLang="zh-TW" sz="3300" b="1" kern="1200" dirty="0" smtClean="0"/>
            <a:t>?</a:t>
          </a:r>
          <a:endParaRPr lang="zh-HK" altLang="en-US" sz="3300" b="1" kern="1200" dirty="0"/>
        </a:p>
      </dsp:txBody>
      <dsp:txXfrm>
        <a:off x="447658" y="108429"/>
        <a:ext cx="5667740" cy="692586"/>
      </dsp:txXfrm>
    </dsp:sp>
    <dsp:sp modelId="{750A064D-64CB-4626-85A1-D79DAC2C32AD}">
      <dsp:nvSpPr>
        <dsp:cNvPr id="0" name=""/>
        <dsp:cNvSpPr/>
      </dsp:nvSpPr>
      <dsp:spPr>
        <a:xfrm>
          <a:off x="0" y="1634082"/>
          <a:ext cx="8203821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F89904-FD92-4C92-8F0D-FB7BF15B4E64}">
      <dsp:nvSpPr>
        <dsp:cNvPr id="0" name=""/>
        <dsp:cNvSpPr/>
      </dsp:nvSpPr>
      <dsp:spPr>
        <a:xfrm>
          <a:off x="410191" y="1250322"/>
          <a:ext cx="5742674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59" tIns="0" rIns="217059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/>
            <a:t>回收設施不便市民 </a:t>
          </a:r>
          <a:r>
            <a:rPr lang="en-US" altLang="zh-TW" sz="3300" b="1" kern="1200" dirty="0" smtClean="0"/>
            <a:t>?</a:t>
          </a:r>
          <a:endParaRPr lang="zh-HK" altLang="en-US" sz="3300" b="1" kern="1200" dirty="0"/>
        </a:p>
      </dsp:txBody>
      <dsp:txXfrm>
        <a:off x="447658" y="1287789"/>
        <a:ext cx="5667740" cy="692586"/>
      </dsp:txXfrm>
    </dsp:sp>
    <dsp:sp modelId="{3502F2C1-43E0-43D2-B64B-C4484DF9262B}">
      <dsp:nvSpPr>
        <dsp:cNvPr id="0" name=""/>
        <dsp:cNvSpPr/>
      </dsp:nvSpPr>
      <dsp:spPr>
        <a:xfrm>
          <a:off x="0" y="2813442"/>
          <a:ext cx="8203821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C2137-B68B-45FD-AAA1-6B9E9437EADA}">
      <dsp:nvSpPr>
        <dsp:cNvPr id="0" name=""/>
        <dsp:cNvSpPr/>
      </dsp:nvSpPr>
      <dsp:spPr>
        <a:xfrm>
          <a:off x="410191" y="2429682"/>
          <a:ext cx="5742674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59" tIns="0" rIns="217059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/>
            <a:t>回收承辦商欠監管 </a:t>
          </a:r>
          <a:r>
            <a:rPr lang="en-US" altLang="zh-TW" sz="3300" b="1" kern="1200" dirty="0" smtClean="0"/>
            <a:t>?</a:t>
          </a:r>
          <a:endParaRPr lang="zh-HK" altLang="en-US" sz="3300" b="1" kern="1200" dirty="0"/>
        </a:p>
      </dsp:txBody>
      <dsp:txXfrm>
        <a:off x="447658" y="2467149"/>
        <a:ext cx="5667740" cy="692586"/>
      </dsp:txXfrm>
    </dsp:sp>
    <dsp:sp modelId="{5C137FEA-A964-4705-8B1B-87FAB733BF6B}">
      <dsp:nvSpPr>
        <dsp:cNvPr id="0" name=""/>
        <dsp:cNvSpPr/>
      </dsp:nvSpPr>
      <dsp:spPr>
        <a:xfrm>
          <a:off x="0" y="3992803"/>
          <a:ext cx="8203821" cy="655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5794E-FF89-4838-888A-1CDA1CCB46DF}">
      <dsp:nvSpPr>
        <dsp:cNvPr id="0" name=""/>
        <dsp:cNvSpPr/>
      </dsp:nvSpPr>
      <dsp:spPr>
        <a:xfrm>
          <a:off x="410191" y="3609043"/>
          <a:ext cx="5742674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059" tIns="0" rIns="217059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/>
            <a:t>回收業陷營運困境 </a:t>
          </a:r>
          <a:r>
            <a:rPr lang="en-US" altLang="zh-TW" sz="3300" b="1" kern="1200" dirty="0" smtClean="0"/>
            <a:t>?</a:t>
          </a:r>
          <a:endParaRPr lang="zh-HK" altLang="en-US" sz="3300" b="1" kern="1200" dirty="0"/>
        </a:p>
      </dsp:txBody>
      <dsp:txXfrm>
        <a:off x="447658" y="3646510"/>
        <a:ext cx="5667740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766900-7DFF-4125-81C9-42A5FE8D5963}">
      <dsp:nvSpPr>
        <dsp:cNvPr id="0" name=""/>
        <dsp:cNvSpPr/>
      </dsp:nvSpPr>
      <dsp:spPr>
        <a:xfrm rot="20703230">
          <a:off x="75068" y="2226696"/>
          <a:ext cx="2173165" cy="968043"/>
        </a:xfrm>
        <a:prstGeom prst="roundRect">
          <a:avLst>
            <a:gd name="adj" fmla="val 10000"/>
          </a:avLst>
        </a:prstGeom>
        <a:solidFill>
          <a:schemeClr val="accent6">
            <a:lumMod val="50000"/>
            <a:alpha val="9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整體利益</a:t>
          </a:r>
          <a:r>
            <a:rPr lang="en-US" altLang="zh-TW" sz="24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HK" altLang="en-US" sz="24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3421" y="2255049"/>
        <a:ext cx="2116459" cy="911337"/>
      </dsp:txXfrm>
    </dsp:sp>
    <dsp:sp modelId="{8111801D-D6D6-41B0-8787-CFE59D08F59A}">
      <dsp:nvSpPr>
        <dsp:cNvPr id="0" name=""/>
        <dsp:cNvSpPr/>
      </dsp:nvSpPr>
      <dsp:spPr>
        <a:xfrm>
          <a:off x="2491335" y="2213608"/>
          <a:ext cx="2173165" cy="968043"/>
        </a:xfrm>
        <a:prstGeom prst="roundRect">
          <a:avLst>
            <a:gd name="adj" fmla="val 10000"/>
          </a:avLst>
        </a:prstGeom>
        <a:solidFill>
          <a:schemeClr val="accent5">
            <a:lumMod val="75000"/>
            <a:alpha val="9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小眾利益</a:t>
          </a:r>
          <a:r>
            <a:rPr lang="en-US" altLang="zh-TW" sz="2400" b="1" kern="1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?</a:t>
          </a:r>
          <a:endParaRPr lang="zh-HK" altLang="en-US" sz="2400" b="1" kern="1200" dirty="0">
            <a:solidFill>
              <a:schemeClr val="bg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19688" y="2241961"/>
        <a:ext cx="2116459" cy="911337"/>
      </dsp:txXfrm>
    </dsp:sp>
    <dsp:sp modelId="{41D75CD6-A094-411C-8687-F8717FC35126}">
      <dsp:nvSpPr>
        <dsp:cNvPr id="0" name=""/>
        <dsp:cNvSpPr/>
      </dsp:nvSpPr>
      <dsp:spPr>
        <a:xfrm>
          <a:off x="1877355" y="4278384"/>
          <a:ext cx="726032" cy="726032"/>
        </a:xfrm>
        <a:prstGeom prst="triangle">
          <a:avLst/>
        </a:prstGeom>
        <a:solidFill>
          <a:schemeClr val="accent1">
            <a:lumMod val="75000"/>
            <a:alpha val="9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22A99-4725-47BA-91F6-D23F7E0B2724}">
      <dsp:nvSpPr>
        <dsp:cNvPr id="0" name=""/>
        <dsp:cNvSpPr/>
      </dsp:nvSpPr>
      <dsp:spPr>
        <a:xfrm>
          <a:off x="0" y="3678054"/>
          <a:ext cx="4356194" cy="294285"/>
        </a:xfrm>
        <a:prstGeom prst="rect">
          <a:avLst/>
        </a:prstGeom>
        <a:solidFill>
          <a:schemeClr val="accent1">
            <a:lumMod val="75000"/>
            <a:alpha val="9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4DC28-525A-4957-84BF-5FA5334A4AE6}" type="datetimeFigureOut">
              <a:rPr lang="zh-HK" altLang="en-US" smtClean="0"/>
              <a:t>1/7/2015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3BA41-496B-446A-9D3A-8C69FD95FE24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951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ANS: B. 14,000 t/d</a:t>
            </a:r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BA41-496B-446A-9D3A-8C69FD95FE24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5500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BA41-496B-446A-9D3A-8C69FD95FE24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820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BA41-496B-446A-9D3A-8C69FD95FE24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875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BA41-496B-446A-9D3A-8C69FD95FE24}" type="slidenum">
              <a:rPr lang="zh-HK" altLang="en-US" smtClean="0"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5571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BA41-496B-446A-9D3A-8C69FD95FE24}" type="slidenum">
              <a:rPr lang="zh-HK" altLang="en-US" smtClean="0"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30102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BA41-496B-446A-9D3A-8C69FD95FE24}" type="slidenum">
              <a:rPr lang="zh-HK" altLang="en-US" smtClean="0"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35192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BA41-496B-446A-9D3A-8C69FD95FE24}" type="slidenum">
              <a:rPr lang="zh-HK" altLang="en-US" smtClean="0"/>
              <a:t>28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2036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http://paper.wenweipo.com/2013/09/03/ED1309030022.htm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3BA41-496B-446A-9D3A-8C69FD95FE24}" type="slidenum">
              <a:rPr lang="zh-HK" altLang="en-US" smtClean="0"/>
              <a:t>30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2794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將圖片拖曳至版面配置區或按一下圖示以新增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wgM0GbNOZ54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557866" y="5028864"/>
            <a:ext cx="9431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000" b="1" dirty="0" smtClean="0"/>
              <a:t>固體廢物與我何干？</a:t>
            </a:r>
            <a:endParaRPr kumimoji="1" lang="zh-TW" altLang="en-US" sz="6000" b="1" dirty="0"/>
          </a:p>
        </p:txBody>
      </p:sp>
      <p:pic>
        <p:nvPicPr>
          <p:cNvPr id="2051" name="Picture 3" descr="C:\Users\User\AppData\Local\Microsoft\Windows\Temporary Internet Files\Content.IE5\7V62YHVQ\trash[1]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99" y="96202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46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HK" altLang="en-US" b="1" dirty="0"/>
              <a:t>策掂佢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589213" y="3530129"/>
            <a:ext cx="6478588" cy="2384896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由於現今生活上的各種需求日漸增加 ，令到現時香港面對嚴峻</a:t>
            </a:r>
            <a:r>
              <a:rPr lang="zh-TW" altLang="en-US" sz="2400" dirty="0" smtClean="0"/>
              <a:t>的固</a:t>
            </a:r>
            <a:r>
              <a:rPr lang="zh-TW" altLang="en-US" sz="2400" dirty="0"/>
              <a:t>體廢</a:t>
            </a:r>
            <a:r>
              <a:rPr lang="zh-TW" altLang="en-US" sz="2400" dirty="0" smtClean="0"/>
              <a:t>物問</a:t>
            </a:r>
            <a:r>
              <a:rPr lang="zh-TW" altLang="en-US" sz="2400" dirty="0"/>
              <a:t>題。 然而</a:t>
            </a:r>
            <a:r>
              <a:rPr lang="zh-TW" altLang="en-US" sz="2400" dirty="0" smtClean="0"/>
              <a:t>，愈</a:t>
            </a:r>
            <a:r>
              <a:rPr lang="zh-TW" altLang="en-US" sz="2400" dirty="0"/>
              <a:t>來愈多的固體廢物沒有得到恰當的處理</a:t>
            </a:r>
            <a:r>
              <a:rPr lang="zh-TW" altLang="en-US" sz="2400" dirty="0" smtClean="0"/>
              <a:t>，令</a:t>
            </a:r>
            <a:r>
              <a:rPr lang="zh-TW" altLang="en-US" sz="2400" dirty="0"/>
              <a:t>到自然環境受</a:t>
            </a:r>
            <a:r>
              <a:rPr lang="zh-TW" altLang="en-US" sz="2400" dirty="0" smtClean="0"/>
              <a:t>到損</a:t>
            </a:r>
            <a:r>
              <a:rPr lang="zh-TW" altLang="en-US" sz="2400" dirty="0"/>
              <a:t>害</a:t>
            </a:r>
            <a:r>
              <a:rPr lang="zh-TW" altLang="en-US" sz="2400" dirty="0" smtClean="0"/>
              <a:t>。當</a:t>
            </a:r>
            <a:r>
              <a:rPr lang="zh-TW" altLang="en-US" sz="2400" dirty="0"/>
              <a:t>要處理這些固體廢物時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也會對</a:t>
            </a:r>
            <a:r>
              <a:rPr lang="zh-TW" altLang="en-US" sz="2400" dirty="0" smtClean="0"/>
              <a:t>有限的</a:t>
            </a:r>
            <a:r>
              <a:rPr lang="zh-TW" altLang="en-US" sz="2400" dirty="0"/>
              <a:t>土</a:t>
            </a:r>
            <a:r>
              <a:rPr lang="zh-TW" altLang="en-US" sz="2400" dirty="0" smtClean="0"/>
              <a:t>地構</a:t>
            </a:r>
            <a:r>
              <a:rPr lang="zh-TW" altLang="en-US" sz="2400" dirty="0"/>
              <a:t>成壓力。因此，各位未來社會的主人翁， 我們要「一齊拆掂佢」。</a:t>
            </a:r>
            <a:endParaRPr lang="zh-HK" altLang="en-US" sz="2400" dirty="0"/>
          </a:p>
          <a:p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8905875" y="5656334"/>
            <a:ext cx="25527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完成工作紙（二）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7976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63418" y="610316"/>
            <a:ext cx="7814960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500" b="1" dirty="0"/>
              <a:t>都市固體廢物收費三方式，何者較優？</a:t>
            </a:r>
            <a:endParaRPr lang="zh-HK" altLang="en-US" sz="35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762501"/>
              </p:ext>
            </p:extLst>
          </p:nvPr>
        </p:nvGraphicFramePr>
        <p:xfrm>
          <a:off x="1662545" y="1462616"/>
          <a:ext cx="9843079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818"/>
                <a:gridCol w="7747261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試行城市固體廢物收費計劃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參與屋苑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淘大花園、柴灣邨、真善美邨、藍灣半島、廣田邨、德田邨及逸樺園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涉及住戶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2400" dirty="0" smtClean="0"/>
                        <a:t>10,266</a:t>
                      </a:r>
                      <a:r>
                        <a:rPr lang="zh-CN" altLang="en-US" sz="2400" dirty="0" smtClean="0"/>
                        <a:t>戶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/>
                        <a:t>三種收費模式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TW" altLang="en-US" sz="2400" dirty="0" smtClean="0"/>
                        <a:t>按幢垃圾重量：按樓宇棄置廢物的總重量模擬收費，每公噸</a:t>
                      </a:r>
                      <a:r>
                        <a:rPr lang="en-US" altLang="zh-TW" sz="2400" dirty="0" smtClean="0"/>
                        <a:t>500</a:t>
                      </a:r>
                      <a:r>
                        <a:rPr lang="zh-CN" altLang="en-US" sz="2400" dirty="0" smtClean="0"/>
                        <a:t>元。</a:t>
                      </a:r>
                      <a:endParaRPr lang="en-US" altLang="zh-CN" sz="2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zh-CN" altLang="en-US" sz="2400" dirty="0" smtClean="0"/>
                        <a:t>按幢桶量收費：</a:t>
                      </a:r>
                      <a:r>
                        <a:rPr lang="zh-TW" altLang="en-US" sz="2400" dirty="0" smtClean="0"/>
                        <a:t>按樓宇棄置廢物所用垃圾桶的數量計算，每桶</a:t>
                      </a:r>
                      <a:r>
                        <a:rPr lang="en-US" altLang="zh-TW" sz="2400" dirty="0" smtClean="0"/>
                        <a:t>660</a:t>
                      </a:r>
                      <a:r>
                        <a:rPr lang="zh-CN" altLang="en-US" sz="2400" dirty="0" smtClean="0"/>
                        <a:t>公升，約模擬收費</a:t>
                      </a:r>
                      <a:r>
                        <a:rPr lang="en-US" altLang="zh-TW" sz="2400" dirty="0" smtClean="0"/>
                        <a:t>66</a:t>
                      </a:r>
                      <a:r>
                        <a:rPr lang="zh-CN" altLang="en-US" sz="2400" dirty="0" smtClean="0"/>
                        <a:t>元。</a:t>
                      </a:r>
                      <a:endParaRPr lang="en-US" altLang="zh-CN" sz="2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zh-CN" altLang="en-US" sz="2400" dirty="0" smtClean="0"/>
                        <a:t>按戶隨袋收費：個別住戶可選購容量</a:t>
                      </a:r>
                      <a:r>
                        <a:rPr lang="en-US" altLang="zh-TW" sz="2400" dirty="0" smtClean="0"/>
                        <a:t>5</a:t>
                      </a:r>
                      <a:r>
                        <a:rPr lang="zh-CN" altLang="en-US" sz="2400" dirty="0" smtClean="0"/>
                        <a:t>公升、</a:t>
                      </a:r>
                      <a:r>
                        <a:rPr lang="en-US" altLang="zh-TW" sz="2400" dirty="0" smtClean="0"/>
                        <a:t>10</a:t>
                      </a:r>
                      <a:r>
                        <a:rPr lang="zh-CN" altLang="en-US" sz="2400" dirty="0" smtClean="0"/>
                        <a:t>公升或</a:t>
                      </a:r>
                      <a:r>
                        <a:rPr lang="en-US" altLang="zh-TW" sz="2400" dirty="0" smtClean="0"/>
                        <a:t>15</a:t>
                      </a:r>
                      <a:r>
                        <a:rPr lang="zh-CN" altLang="en-US" sz="2400" dirty="0" smtClean="0"/>
                        <a:t>公升的指定膠袋，盛載棄置廢物，建議平均售價分別為</a:t>
                      </a:r>
                      <a:r>
                        <a:rPr lang="en-US" altLang="zh-TW" sz="2400" dirty="0" smtClean="0"/>
                        <a:t>5</a:t>
                      </a:r>
                      <a:r>
                        <a:rPr lang="zh-CN" altLang="en-US" sz="2400" dirty="0" smtClean="0"/>
                        <a:t>毫、</a:t>
                      </a:r>
                      <a:r>
                        <a:rPr lang="en-US" altLang="zh-TW" sz="2400" dirty="0" smtClean="0"/>
                        <a:t>1</a:t>
                      </a:r>
                      <a:r>
                        <a:rPr lang="zh-CN" altLang="en-US" sz="2400" dirty="0" smtClean="0"/>
                        <a:t>元及</a:t>
                      </a:r>
                      <a:r>
                        <a:rPr lang="en-US" altLang="zh-TW" sz="2400" dirty="0" smtClean="0"/>
                        <a:t>1.5</a:t>
                      </a:r>
                      <a:r>
                        <a:rPr lang="zh-CN" altLang="en-US" sz="2400" dirty="0" smtClean="0"/>
                        <a:t>元。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資料來源：環境保護署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9409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197291" y="624109"/>
            <a:ext cx="9307322" cy="1983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kumimoji="1" lang="zh-TW" altLang="en-US" sz="45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策掂佢 </a:t>
            </a:r>
            <a:r>
              <a:rPr lang="en-US" altLang="zh-TW" dirty="0" smtClean="0"/>
              <a:t>---</a:t>
            </a:r>
            <a:r>
              <a:rPr lang="zh-TW" altLang="en-US" dirty="0" smtClean="0"/>
              <a:t>固體廢物收費</a:t>
            </a:r>
            <a:br>
              <a:rPr lang="zh-TW" altLang="en-US" dirty="0" smtClean="0"/>
            </a:br>
            <a:r>
              <a:rPr lang="zh-TW" altLang="en-US" dirty="0" smtClean="0"/>
              <a:t>分析政府推行固體廢物收費計劃時將會遇到的困難</a:t>
            </a:r>
            <a:br>
              <a:rPr lang="zh-TW" alt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「按戶隨袋」方式難執行</a:t>
            </a:r>
          </a:p>
          <a:p>
            <a:r>
              <a:rPr lang="zh-TW" altLang="en-US" sz="2800" dirty="0" smtClean="0"/>
              <a:t>市民參與度低</a:t>
            </a:r>
          </a:p>
          <a:p>
            <a:r>
              <a:rPr lang="zh-TW" altLang="en-US" sz="2800" dirty="0" smtClean="0"/>
              <a:t>屋邨經濟負擔問題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6463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197291" y="624109"/>
            <a:ext cx="9307322" cy="198362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kumimoji="1" lang="zh-TW" altLang="en-US" sz="45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mtClean="0"/>
              <a:t>策掂佢 </a:t>
            </a:r>
            <a:r>
              <a:rPr lang="en-US" altLang="zh-TW" smtClean="0"/>
              <a:t>---</a:t>
            </a:r>
            <a:r>
              <a:rPr lang="zh-TW" altLang="en-US" smtClean="0"/>
              <a:t>固體廢物收費</a:t>
            </a:r>
            <a:br>
              <a:rPr lang="zh-TW" altLang="en-US" smtClean="0"/>
            </a:br>
            <a:r>
              <a:rPr lang="zh-TW" altLang="en-US" smtClean="0"/>
              <a:t>政府應如何提升市民在固體廢物收費試行計劃的參與度</a:t>
            </a:r>
            <a:br>
              <a:rPr lang="zh-TW" altLang="en-US" smtClean="0"/>
            </a:br>
            <a:r>
              <a:rPr lang="zh-TW" altLang="en-US" smtClean="0"/>
              <a:t/>
            </a:r>
            <a:br>
              <a:rPr lang="zh-TW" altLang="en-US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提供參與優惠</a:t>
            </a:r>
          </a:p>
          <a:p>
            <a:r>
              <a:rPr lang="zh-TW" altLang="en-US" sz="2800" dirty="0" smtClean="0"/>
              <a:t>加強宣傳教育</a:t>
            </a:r>
          </a:p>
          <a:p>
            <a:r>
              <a:rPr lang="zh-TW" altLang="en-US" sz="2800" dirty="0" smtClean="0"/>
              <a:t>建設相關配套設施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650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593074" y="460191"/>
            <a:ext cx="91849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/>
              <a:t>固體廢物</a:t>
            </a:r>
            <a:r>
              <a:rPr lang="zh-TW" altLang="en-US" sz="4000" b="1" dirty="0"/>
              <a:t>回收力度不足，出路何在？</a:t>
            </a:r>
            <a:endParaRPr lang="zh-HK" altLang="en-US" sz="4000" b="1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846227766"/>
              </p:ext>
            </p:extLst>
          </p:nvPr>
        </p:nvGraphicFramePr>
        <p:xfrm>
          <a:off x="2782627" y="1678674"/>
          <a:ext cx="8203821" cy="4718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9982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4400" dirty="0" smtClean="0"/>
              <a:t>市民回收意識薄弱？</a:t>
            </a: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sz="2400" dirty="0" smtClean="0"/>
              <a:t>1998</a:t>
            </a:r>
            <a:r>
              <a:rPr lang="zh-TW" altLang="en-US" sz="2400" dirty="0" smtClean="0"/>
              <a:t>年：三色回收桶，不少市民縱使手上有可循環再造的物料，也未必懂得拿去回收。</a:t>
            </a:r>
            <a:endParaRPr lang="en-US" altLang="zh-TW" sz="2400" dirty="0" smtClean="0"/>
          </a:p>
          <a:p>
            <a:r>
              <a:rPr lang="zh-TW" altLang="en-US" sz="2400" dirty="0" smtClean="0"/>
              <a:t>以膠樽為例，回收商希望收到已處理乾淨的膠樽，但市民放進回收桶的往往都是被污染的，如附帶食物殘渣。</a:t>
            </a:r>
            <a:endParaRPr lang="en-US" altLang="zh-TW" sz="2400" dirty="0" smtClean="0"/>
          </a:p>
          <a:p>
            <a:r>
              <a:rPr lang="zh-TW" altLang="en-US" sz="2400" dirty="0" smtClean="0"/>
              <a:t>至於處理廚餘方面，有調查發現</a:t>
            </a:r>
            <a:r>
              <a:rPr lang="en-US" altLang="zh-TW" sz="2400" dirty="0" smtClean="0"/>
              <a:t>81%</a:t>
            </a:r>
            <a:r>
              <a:rPr lang="zh-TW" altLang="en-US" sz="2400" dirty="0" smtClean="0"/>
              <a:t>受訪者沒有收集家居廚餘的習慣；當中逾半認為廚餘沒有任何用途，另有</a:t>
            </a:r>
            <a:r>
              <a:rPr lang="en-US" altLang="zh-TW" sz="2400" dirty="0" smtClean="0"/>
              <a:t>86%</a:t>
            </a:r>
            <a:r>
              <a:rPr lang="zh-TW" altLang="en-US" sz="2400" dirty="0" smtClean="0"/>
              <a:t>基於不懂處理廚餘，顯然本港市民對廚餘缺乏認知。</a:t>
            </a:r>
            <a:endParaRPr lang="zh-HK" alt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8169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/>
              <a:t>回收設施不便市民？</a:t>
            </a:r>
            <a:br>
              <a:rPr lang="zh-TW" altLang="en-US" sz="4400" dirty="0"/>
            </a:b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現時每個屋邨和屋苑放置的回收筒未有統一規格，有些分層擺放，有些只放在樓宇大堂，以致市民要將可回收的垃圾送落樓，難免打消回收意欲。</a:t>
            </a:r>
          </a:p>
          <a:p>
            <a:r>
              <a:rPr lang="zh-TW" altLang="en-US" sz="2800" dirty="0" smtClean="0"/>
              <a:t>至</a:t>
            </a:r>
            <a:r>
              <a:rPr lang="zh-TW" altLang="en-US" sz="2800" dirty="0"/>
              <a:t>於街道上，市民不容易找到回收桶 。地球之友就指街頭垃圾桶及回收桶比例嚴重失衡，平均每</a:t>
            </a:r>
            <a:r>
              <a:rPr lang="en-US" altLang="zh-TW" sz="2800" dirty="0"/>
              <a:t>20</a:t>
            </a:r>
            <a:r>
              <a:rPr lang="zh-TW" altLang="en-US" sz="2800" dirty="0"/>
              <a:t>個垃圾桶才有一個回收</a:t>
            </a:r>
            <a:r>
              <a:rPr lang="zh-TW" altLang="en-US" sz="2800" dirty="0" smtClean="0"/>
              <a:t>桶。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11313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/>
              <a:t>回收承辦商欠監管？</a:t>
            </a:r>
            <a:br>
              <a:rPr lang="zh-TW" altLang="en-US" sz="4400" dirty="0"/>
            </a:b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目前食環署將街上的回收箱外判給承辦商，負責清潔、篩選後回收廢物。但有回收承辦商承認，曾將</a:t>
            </a:r>
            <a:r>
              <a:rPr lang="en-US" altLang="zh-TW" sz="2800" dirty="0"/>
              <a:t>80%</a:t>
            </a:r>
            <a:r>
              <a:rPr lang="zh-TW" altLang="en-US" sz="2800" dirty="0"/>
              <a:t>回收得來的塑膠直接送往堆填區。</a:t>
            </a:r>
          </a:p>
          <a:p>
            <a:r>
              <a:rPr lang="zh-TW" altLang="en-US" sz="2800" dirty="0" smtClean="0"/>
              <a:t>縱</a:t>
            </a:r>
            <a:r>
              <a:rPr lang="zh-TW" altLang="en-US" sz="2800" dirty="0"/>
              <a:t>然放置在屋苑或大廈的回收箱有物業管理公司或清潔承辦商負責，但由於現時回收只屬自願性質，那些公司根本無意推動和監察居民做垃圾分類，減低回收成效。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55761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/>
              <a:t>回收業陷營運困境？</a:t>
            </a:r>
            <a:br>
              <a:rPr lang="zh-TW" altLang="en-US" sz="4400" dirty="0"/>
            </a:br>
            <a:endParaRPr lang="en-US" sz="4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營</a:t>
            </a:r>
            <a:r>
              <a:rPr lang="zh-TW" altLang="en-US" sz="2800" dirty="0"/>
              <a:t>運成本高</a:t>
            </a:r>
            <a:r>
              <a:rPr lang="en-US" altLang="zh-TW" sz="2800" dirty="0"/>
              <a:t>︰</a:t>
            </a:r>
            <a:r>
              <a:rPr lang="zh-TW" altLang="en-US" sz="2800" dirty="0"/>
              <a:t>回收商面對近年租金及各項經營成本上升，經營困</a:t>
            </a:r>
            <a:r>
              <a:rPr lang="zh-TW" altLang="en-US" sz="2800" dirty="0" smtClean="0"/>
              <a:t>難；</a:t>
            </a:r>
            <a:r>
              <a:rPr lang="zh-TW" altLang="en-US" sz="2800" dirty="0"/>
              <a:t>回收</a:t>
            </a:r>
            <a:r>
              <a:rPr lang="zh-TW" altLang="en-US" sz="2800" dirty="0" smtClean="0"/>
              <a:t>業界亦未</a:t>
            </a:r>
            <a:r>
              <a:rPr lang="zh-TW" altLang="en-US" sz="2800" dirty="0"/>
              <a:t>得到適切支援。</a:t>
            </a:r>
          </a:p>
          <a:p>
            <a:r>
              <a:rPr lang="zh-TW" altLang="en-US" sz="2800" dirty="0" smtClean="0"/>
              <a:t>過</a:t>
            </a:r>
            <a:r>
              <a:rPr lang="zh-TW" altLang="en-US" sz="2800" dirty="0"/>
              <a:t>分依賴出口</a:t>
            </a:r>
            <a:r>
              <a:rPr lang="en-US" altLang="zh-TW" sz="2800" dirty="0"/>
              <a:t>︰</a:t>
            </a:r>
            <a:r>
              <a:rPr lang="zh-TW" altLang="en-US" sz="2800" dirty="0"/>
              <a:t>政府只聚焦在如何回收，至於回收後如何處理，出現「有回收、無再造 」的困局。現時</a:t>
            </a:r>
            <a:r>
              <a:rPr lang="zh-TW" altLang="en-US" sz="2800" dirty="0" smtClean="0"/>
              <a:t>近超過九成的</a:t>
            </a:r>
            <a:r>
              <a:rPr lang="zh-TW" altLang="en-US" sz="2800" dirty="0"/>
              <a:t>可循環再造物料都是出口到內地及其他國家，留在本地處理及再造成有用產品的</a:t>
            </a:r>
            <a:r>
              <a:rPr lang="zh-TW" altLang="en-US" sz="2800" dirty="0" smtClean="0"/>
              <a:t>只是少數。</a:t>
            </a:r>
            <a:endParaRPr lang="zh-TW" alt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6160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策掂佢 </a:t>
            </a:r>
            <a:r>
              <a:rPr lang="en-US" altLang="zh-TW" dirty="0"/>
              <a:t>--- </a:t>
            </a:r>
            <a:r>
              <a:rPr lang="zh-TW" altLang="en-US" dirty="0" smtClean="0"/>
              <a:t>固</a:t>
            </a:r>
            <a:r>
              <a:rPr lang="zh-TW" altLang="en-US" dirty="0"/>
              <a:t>體廢物回</a:t>
            </a:r>
            <a:r>
              <a:rPr lang="zh-TW" altLang="en-US" dirty="0" smtClean="0"/>
              <a:t>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本</a:t>
            </a:r>
            <a:r>
              <a:rPr lang="zh-TW" altLang="en-US" dirty="0"/>
              <a:t>港回收業面對甚麼機遇和挑戰</a:t>
            </a:r>
            <a:r>
              <a:rPr lang="zh-TW" altLang="en-US" dirty="0" smtClean="0"/>
              <a:t>？</a:t>
            </a:r>
            <a:r>
              <a:rPr lang="zh-TW" altLang="en-US" dirty="0"/>
              <a:t/>
            </a:r>
            <a:br>
              <a:rPr lang="zh-TW" alt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機</a:t>
            </a:r>
            <a:r>
              <a:rPr lang="zh-TW" altLang="en-US" sz="3200" dirty="0"/>
              <a:t>遇</a:t>
            </a:r>
          </a:p>
          <a:p>
            <a:pPr lvl="1"/>
            <a:r>
              <a:rPr lang="zh-TW" altLang="en-US" sz="2800" dirty="0"/>
              <a:t>回收商見海外對廢物有足夠承接力，故此從事廢料轉口貿易生意不愁沒有出路</a:t>
            </a:r>
            <a:r>
              <a:rPr lang="zh-TW" altLang="en-US" sz="2800" dirty="0" smtClean="0"/>
              <a:t>。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3200" dirty="0"/>
              <a:t>挑戰</a:t>
            </a:r>
          </a:p>
          <a:p>
            <a:pPr lvl="1"/>
            <a:r>
              <a:rPr lang="zh-TW" altLang="en-US" sz="2800" dirty="0"/>
              <a:t>現時回收商零星散落</a:t>
            </a:r>
          </a:p>
          <a:p>
            <a:pPr lvl="1"/>
            <a:r>
              <a:rPr lang="zh-TW" altLang="en-US" sz="2800" dirty="0"/>
              <a:t>回收業難以承擔貴租及高營運成本。</a:t>
            </a:r>
          </a:p>
          <a:p>
            <a:pPr lvl="1"/>
            <a:r>
              <a:rPr lang="zh-TW" altLang="en-US" sz="2800" dirty="0"/>
              <a:t>回收商需聘請及耗資培訓大量人手回收、清潔和篩選，開支不菲。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667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圖說文字 5"/>
          <p:cNvSpPr/>
          <p:nvPr/>
        </p:nvSpPr>
        <p:spPr>
          <a:xfrm>
            <a:off x="3781425" y="270932"/>
            <a:ext cx="6191250" cy="3758143"/>
          </a:xfrm>
          <a:prstGeom prst="wedgeEllipseCallout">
            <a:avLst>
              <a:gd name="adj1" fmla="val 49265"/>
              <a:gd name="adj2" fmla="val 52685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3200" b="1" dirty="0"/>
              <a:t>在處理固體廢物方面，香港面對甚麼問題？</a:t>
            </a:r>
            <a:endParaRPr kumimoji="1" lang="en-US" altLang="zh-TW" sz="3200" b="1" dirty="0"/>
          </a:p>
          <a:p>
            <a:r>
              <a:rPr kumimoji="1" lang="zh-TW" altLang="en-US" sz="3200" b="1" dirty="0"/>
              <a:t>現時香港是怎樣處理固體廢物呢？</a:t>
            </a:r>
            <a:endParaRPr kumimoji="1" lang="en-US" altLang="zh-TW" sz="3200" b="1" dirty="0"/>
          </a:p>
        </p:txBody>
      </p:sp>
      <p:sp>
        <p:nvSpPr>
          <p:cNvPr id="8" name="矩形 7"/>
          <p:cNvSpPr/>
          <p:nvPr/>
        </p:nvSpPr>
        <p:spPr>
          <a:xfrm>
            <a:off x="1431925" y="4736362"/>
            <a:ext cx="9345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solidFill>
                  <a:srgbClr val="000000"/>
                </a:solidFill>
              </a:rPr>
              <a:t>試觀看以下片段，</a:t>
            </a:r>
            <a:endParaRPr lang="en-US" altLang="zh-TW" sz="2400" u="sng" dirty="0" smtClean="0"/>
          </a:p>
          <a:p>
            <a:r>
              <a:rPr lang="en-US" altLang="zh-HK" sz="2400" dirty="0">
                <a:hlinkClick r:id="rId2"/>
              </a:rPr>
              <a:t>https://www.youtube.com/watch?v=</a:t>
            </a:r>
            <a:r>
              <a:rPr lang="en-US" altLang="zh-HK" sz="2400" dirty="0" smtClean="0">
                <a:hlinkClick r:id="rId2"/>
              </a:rPr>
              <a:t>wgM0GbNOZ54</a:t>
            </a:r>
            <a:endParaRPr lang="en-US" altLang="zh-HK" sz="2400" dirty="0" smtClean="0"/>
          </a:p>
          <a:p>
            <a:r>
              <a:rPr lang="zh-HK" altLang="zh-TW" sz="2400" dirty="0" smtClean="0"/>
              <a:t> </a:t>
            </a:r>
            <a:r>
              <a:rPr lang="en-US" altLang="zh-HK" sz="2400" dirty="0" smtClean="0"/>
              <a:t>(0:00 – 0:57)</a:t>
            </a:r>
            <a:endParaRPr lang="zh-TW" altLang="en-US" sz="2400" dirty="0"/>
          </a:p>
        </p:txBody>
      </p:sp>
      <p:pic>
        <p:nvPicPr>
          <p:cNvPr id="1026" name="Picture 2" descr="C:\Users\User\AppData\Local\Microsoft\Windows\Temporary Internet Files\Content.IE5\UCG29HSQ\student_at_desk_2[1]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1528" y1="44048" x2="18981" y2="60544"/>
                        <a14:foregroundMark x1="86111" y1="71939" x2="88657" y2="81293"/>
                        <a14:foregroundMark x1="46528" y1="5442" x2="52315" y2="10714"/>
                        <a14:foregroundMark x1="38426" y1="3231" x2="41898" y2="11054"/>
                        <a14:foregroundMark x1="45139" y1="2041" x2="44213" y2="9524"/>
                        <a14:foregroundMark x1="52315" y1="92687" x2="61111" y2="94048"/>
                        <a14:foregroundMark x1="55787" y1="6973" x2="54861" y2="12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74" y="3557587"/>
            <a:ext cx="2260341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31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策掂佢 </a:t>
            </a:r>
            <a:r>
              <a:rPr lang="en-US" altLang="zh-TW" dirty="0"/>
              <a:t>--- </a:t>
            </a:r>
            <a:r>
              <a:rPr lang="zh-TW" altLang="en-US" dirty="0" smtClean="0"/>
              <a:t>固</a:t>
            </a:r>
            <a:r>
              <a:rPr lang="zh-TW" altLang="en-US" dirty="0"/>
              <a:t>體廢物回</a:t>
            </a:r>
            <a:r>
              <a:rPr lang="zh-TW" altLang="en-US" dirty="0" smtClean="0"/>
              <a:t>收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政</a:t>
            </a:r>
            <a:r>
              <a:rPr lang="zh-TW" altLang="en-US" dirty="0"/>
              <a:t>府應採取甚麼措施來推動回收計劃 ？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成</a:t>
            </a:r>
            <a:r>
              <a:rPr lang="zh-TW" altLang="en-US" sz="3200" dirty="0"/>
              <a:t>立基金推動社區回收</a:t>
            </a:r>
          </a:p>
          <a:p>
            <a:r>
              <a:rPr lang="zh-TW" altLang="en-US" sz="3200" dirty="0"/>
              <a:t>向市民提供經濟補貼</a:t>
            </a:r>
          </a:p>
          <a:p>
            <a:r>
              <a:rPr lang="zh-TW" altLang="en-US" sz="3200" dirty="0"/>
              <a:t>立例規定業主立案法團推行回收</a:t>
            </a:r>
          </a:p>
          <a:p>
            <a:r>
              <a:rPr lang="zh-TW" altLang="en-US" sz="3200" dirty="0"/>
              <a:t>設立專責回收委員會提倡回收</a:t>
            </a:r>
          </a:p>
          <a:p>
            <a:endParaRPr lang="zh-TW" altLang="en-US" sz="3200" dirty="0"/>
          </a:p>
          <a:p>
            <a:endParaRPr lang="zh-TW" alt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1214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2312" y="528429"/>
            <a:ext cx="7879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/>
              <a:t>擴堆填區建焚化爐　地區阻力</a:t>
            </a:r>
            <a:r>
              <a:rPr lang="zh-TW" altLang="en-US" sz="4000" b="1" dirty="0" smtClean="0"/>
              <a:t>大</a:t>
            </a:r>
            <a:r>
              <a:rPr lang="zh-TW" altLang="en-US" sz="4000" b="1" dirty="0"/>
              <a:t>？</a:t>
            </a:r>
            <a:endParaRPr lang="zh-HK" altLang="en-US" sz="40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548" y="1381125"/>
            <a:ext cx="5569293" cy="50944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587320" y="2637038"/>
            <a:ext cx="3014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軟正黑體" pitchFamily="34" charset="-120"/>
                <a:ea typeface="微軟正黑體" pitchFamily="34" charset="-120"/>
              </a:rPr>
              <a:t>鄰避效</a:t>
            </a:r>
            <a:r>
              <a:rPr lang="zh-CN" altLang="en-US" sz="2000" b="1" dirty="0" smtClean="0">
                <a:latin typeface="微軟正黑體" pitchFamily="34" charset="-120"/>
                <a:ea typeface="微軟正黑體" pitchFamily="34" charset="-120"/>
              </a:rPr>
              <a:t>應</a:t>
            </a:r>
            <a:r>
              <a:rPr lang="en-US" altLang="zh-CN" sz="2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CN" sz="2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not in my backyard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當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「厭惡性」設施選址或興建時，雖然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設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施能為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廣大民眾帶來利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益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卻因為須由地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區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居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民承受危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害，而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導致抗爭的現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象。</a:t>
            </a:r>
            <a:endParaRPr lang="zh-CN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0291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擴堆填區建焚化爐　地區阻力大</a:t>
            </a:r>
            <a:r>
              <a:rPr lang="zh-TW" altLang="en-US" b="1" dirty="0" smtClean="0"/>
              <a:t>？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757811"/>
              </p:ext>
            </p:extLst>
          </p:nvPr>
        </p:nvGraphicFramePr>
        <p:xfrm>
          <a:off x="1210474" y="2399607"/>
          <a:ext cx="10294138" cy="3352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670493"/>
                <a:gridCol w="4495952"/>
                <a:gridCol w="3127693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策略性堆填區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堆填氣體的應用模式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應用的</a:t>
                      </a:r>
                      <a:r>
                        <a:rPr lang="zh-TW" altLang="en-US" sz="2800" dirty="0" smtClean="0"/>
                        <a:t>堆填氣體量</a:t>
                      </a:r>
                      <a:r>
                        <a:rPr lang="en-US" altLang="zh-TW" sz="2800" dirty="0" smtClean="0"/>
                        <a:t/>
                      </a:r>
                      <a:br>
                        <a:rPr lang="en-US" altLang="zh-TW" sz="2800" dirty="0" smtClean="0"/>
                      </a:br>
                      <a:r>
                        <a:rPr lang="zh-TW" altLang="en-US" sz="2800" dirty="0" smtClean="0"/>
                        <a:t>（立方米／小時）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sz="2800" dirty="0" smtClean="0"/>
                        <a:t>新界西 </a:t>
                      </a:r>
                      <a:r>
                        <a:rPr lang="en-US" altLang="zh-TW" sz="2800" dirty="0" smtClean="0"/>
                        <a:t>WENT</a:t>
                      </a:r>
                      <a:endParaRPr lang="en-US" sz="28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發電以供</a:t>
                      </a:r>
                      <a:r>
                        <a:rPr lang="zh-TW" altLang="en-US" sz="2800" dirty="0" smtClean="0"/>
                        <a:t>堆填區使用及處理滲漏污水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4,150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新界東南 </a:t>
                      </a:r>
                      <a:r>
                        <a:rPr lang="en-US" altLang="zh-TW" sz="2800" dirty="0" smtClean="0"/>
                        <a:t>SENT</a:t>
                      </a:r>
                      <a:endParaRPr lang="en-US" sz="2800" dirty="0" smtClean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1,776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新界東北</a:t>
                      </a:r>
                      <a:r>
                        <a:rPr lang="en-US" altLang="zh-TW" sz="2800" dirty="0" smtClean="0"/>
                        <a:t> NENT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發電以供堆填區使用、處理滲漏污水及作為煤氣生氣過程中的替代能源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7,015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942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2228850" y="624110"/>
            <a:ext cx="9486899" cy="1280890"/>
          </a:xfrm>
        </p:spPr>
        <p:txBody>
          <a:bodyPr/>
          <a:lstStyle/>
          <a:p>
            <a:r>
              <a:rPr lang="zh-TW" altLang="en-US" dirty="0" smtClean="0"/>
              <a:t>環境局計劃在石鼓洲建立一個「超級焚化爐」，每日處理</a:t>
            </a:r>
            <a:r>
              <a:rPr lang="en-US" altLang="zh-TW" dirty="0" smtClean="0"/>
              <a:t>3000</a:t>
            </a:r>
            <a:r>
              <a:rPr lang="zh-TW" altLang="en-US" dirty="0" smtClean="0"/>
              <a:t>噸的混合廢物。 </a:t>
            </a:r>
            <a:endParaRPr lang="zh-TW" altLang="en-US" dirty="0"/>
          </a:p>
        </p:txBody>
      </p:sp>
      <p:pic>
        <p:nvPicPr>
          <p:cNvPr id="1026" name="Picture 2" descr="http://cdn4.scmp.com/sites/default/files/styles/980w/public/2013/04/10/4e6499a58c5fc8b19c6e63cd383e54a4.jpg?itok=Jt-wcKb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942" y="2133600"/>
            <a:ext cx="6079942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230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844" y="1023583"/>
            <a:ext cx="9939538" cy="583441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56844" y="290200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/>
              <a:t>反對石鼓洲建</a:t>
            </a:r>
            <a:r>
              <a:rPr lang="zh-TW" altLang="en-US" sz="4000" b="1" dirty="0" smtClean="0"/>
              <a:t>焚化爐？</a:t>
            </a:r>
            <a:endParaRPr lang="zh-HK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22603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>
          <a:xfrm>
            <a:off x="2640014" y="5214844"/>
            <a:ext cx="9418946" cy="1366837"/>
          </a:xfrm>
        </p:spPr>
        <p:txBody>
          <a:bodyPr>
            <a:noAutofit/>
          </a:bodyPr>
          <a:lstStyle/>
          <a:p>
            <a:r>
              <a:rPr lang="zh-TW" altLang="en-US" sz="2800" dirty="0"/>
              <a:t>石鼓洲位於長洲之西南及大嶼山澄碧村對開的一島嶼。站在石鼓洲上可以清楚地望見長洲，兩地相距只有一</a:t>
            </a:r>
            <a:r>
              <a:rPr lang="zh-TW" altLang="en-US" sz="2800" dirty="0" smtClean="0"/>
              <a:t>海里。 </a:t>
            </a:r>
            <a:endParaRPr lang="zh-TW" altLang="en-US" sz="2800" dirty="0"/>
          </a:p>
        </p:txBody>
      </p:sp>
      <p:pic>
        <p:nvPicPr>
          <p:cNvPr id="59396" name="Picture 4" descr="200019_138398682893641_138395982893911_226968_3743851_n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4" y="974387"/>
            <a:ext cx="9138004" cy="3985147"/>
          </a:xfrm>
          <a:ln/>
        </p:spPr>
      </p:pic>
      <p:sp>
        <p:nvSpPr>
          <p:cNvPr id="4" name="矩形 3"/>
          <p:cNvSpPr/>
          <p:nvPr/>
        </p:nvSpPr>
        <p:spPr>
          <a:xfrm>
            <a:off x="2520868" y="266501"/>
            <a:ext cx="53142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/>
              <a:t>反對石鼓洲建</a:t>
            </a:r>
            <a:r>
              <a:rPr lang="zh-TW" altLang="en-US" sz="4000" b="1" dirty="0" smtClean="0"/>
              <a:t>焚化爐？</a:t>
            </a:r>
            <a:endParaRPr lang="zh-HK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628437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 noGrp="1" noChangeArrowheads="1"/>
          </p:cNvSpPr>
          <p:nvPr>
            <p:ph type="title"/>
          </p:nvPr>
        </p:nvSpPr>
        <p:spPr>
          <a:xfrm>
            <a:off x="2400869" y="302526"/>
            <a:ext cx="6870700" cy="612775"/>
          </a:xfrm>
        </p:spPr>
        <p:txBody>
          <a:bodyPr>
            <a:noAutofit/>
          </a:bodyPr>
          <a:lstStyle/>
          <a:p>
            <a:r>
              <a:rPr lang="zh-TW" altLang="en-US" sz="4000" b="1" dirty="0"/>
              <a:t>關注江豚的影響</a:t>
            </a:r>
          </a:p>
        </p:txBody>
      </p:sp>
      <p:pic>
        <p:nvPicPr>
          <p:cNvPr id="54276" name="Picture 4" descr="securedownload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169987"/>
            <a:ext cx="9854821" cy="5688013"/>
          </a:xfrm>
          <a:ln/>
        </p:spPr>
      </p:pic>
    </p:spTree>
    <p:extLst>
      <p:ext uri="{BB962C8B-B14F-4D97-AF65-F5344CB8AC3E}">
        <p14:creationId xmlns:p14="http://schemas.microsoft.com/office/powerpoint/2010/main" val="1323022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9212" y="614585"/>
            <a:ext cx="10172699" cy="1280890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策掂佢 </a:t>
            </a:r>
            <a:r>
              <a:rPr lang="en-US" altLang="zh-TW" b="1" dirty="0"/>
              <a:t>--- </a:t>
            </a:r>
            <a:r>
              <a:rPr lang="zh-TW" altLang="en-US" b="1" dirty="0"/>
              <a:t>擴堆填區建焚化爐</a:t>
            </a:r>
            <a:br>
              <a:rPr lang="zh-TW" altLang="en-US" b="1" dirty="0"/>
            </a:br>
            <a:r>
              <a:rPr lang="zh-TW" altLang="en-US" dirty="0" smtClean="0"/>
              <a:t>試</a:t>
            </a:r>
            <a:r>
              <a:rPr lang="zh-TW" altLang="en-US" dirty="0"/>
              <a:t>分析興建焚化爐及擴建堆填區對可持續發展的影</a:t>
            </a:r>
            <a:r>
              <a:rPr lang="zh-TW" altLang="en-US" dirty="0" smtClean="0"/>
              <a:t>響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焚化爐</a:t>
            </a:r>
            <a:r>
              <a:rPr lang="en-US" altLang="zh-TW" sz="2400" dirty="0"/>
              <a:t>︰</a:t>
            </a:r>
            <a:r>
              <a:rPr lang="zh-TW" altLang="en-US" sz="2400" dirty="0"/>
              <a:t>焚燒垃圾的過程會排放灰塵及有害氣體，如重金屬及二噁英等，不但危害市民大眾，更可能會毒害自然生態。 另 外 ，焚燒過後產生的灰燼含重金屬，難以處理，只能堆填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擴</a:t>
            </a:r>
            <a:r>
              <a:rPr lang="zh-TW" altLang="en-US" sz="2400" dirty="0"/>
              <a:t>建堆填區</a:t>
            </a:r>
            <a:r>
              <a:rPr lang="en-US" altLang="zh-TW" sz="2400" dirty="0"/>
              <a:t>︰</a:t>
            </a:r>
            <a:r>
              <a:rPr lang="zh-TW" altLang="en-US" sz="2400" dirty="0"/>
              <a:t>堆填佔用大幅土地，城市須動用昂貴的土地資源。 固體廢物在堆填後會因分解而造成泥土下陷；棄置的堆填區不宜興建房屋， 除了影響日後的城市發</a:t>
            </a:r>
            <a:r>
              <a:rPr lang="zh-TW" altLang="en-US" sz="2400" dirty="0" smtClean="0"/>
              <a:t>展，</a:t>
            </a:r>
            <a:r>
              <a:rPr lang="zh-TW" altLang="en-US" sz="2400" dirty="0"/>
              <a:t>更會污染地下水及排放多種有害氣體，如沼氣。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4361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3200" dirty="0" smtClean="0"/>
              <a:t>策掂佢 </a:t>
            </a:r>
            <a:r>
              <a:rPr lang="en-US" altLang="zh-TW" sz="3200" dirty="0" smtClean="0"/>
              <a:t>--- </a:t>
            </a:r>
            <a:r>
              <a:rPr lang="zh-TW" altLang="en-US" sz="3200" dirty="0" smtClean="0"/>
              <a:t>擴堆填區建焚化爐</a:t>
            </a:r>
            <a:br>
              <a:rPr lang="zh-TW" altLang="en-US" sz="3200" dirty="0" smtClean="0"/>
            </a:br>
            <a:r>
              <a:rPr lang="zh-TW" altLang="en-US" sz="3200" dirty="0" smtClean="0"/>
              <a:t>試分析污者自付原則能在多大程度上達致源頭減廢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sz="2800" dirty="0" smtClean="0"/>
              <a:t>很大程度</a:t>
            </a:r>
            <a:r>
              <a:rPr lang="en-US" altLang="zh-TW" sz="2800" dirty="0" smtClean="0"/>
              <a:t>︰</a:t>
            </a:r>
          </a:p>
          <a:p>
            <a:pPr lvl="1"/>
            <a:r>
              <a:rPr lang="zh-TW" altLang="en-US" sz="2400" dirty="0" smtClean="0"/>
              <a:t>本港的固體廢物多為家居垃圾，可見港人的生活習慣是製造大量垃圾的主因。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垃圾徵費會形成經濟上的阻因， 因此消費者會改變購買習慣，如選購包裝較少的產品。</a:t>
            </a:r>
            <a:endParaRPr lang="zh-TW" altLang="en-US" sz="2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2800" smtClean="0"/>
              <a:t>很小程度</a:t>
            </a:r>
            <a:r>
              <a:rPr lang="en-US" altLang="zh-TW" sz="2800" smtClean="0"/>
              <a:t>︰</a:t>
            </a:r>
          </a:p>
          <a:p>
            <a:pPr lvl="1"/>
            <a:r>
              <a:rPr lang="zh-TW" altLang="en-US" sz="2400" smtClean="0"/>
              <a:t>污者自付原則須附以完善的政策才能有效達到源頭減廢。</a:t>
            </a:r>
          </a:p>
          <a:p>
            <a:pPr lvl="1"/>
            <a:r>
              <a:rPr lang="zh-TW" altLang="en-US" sz="2400" smtClean="0"/>
              <a:t>「污者自付」若然沒考慮都市生活無可避免製造集體性污染，和市民日常生活中未能控制產品的包裝數目，卻要為其所造成的污染負責，有把責任推卸給市民之嫌。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483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2612669" y="1195478"/>
            <a:ext cx="9233587" cy="5450982"/>
            <a:chOff x="720" y="1056"/>
            <a:chExt cx="4512" cy="2352"/>
          </a:xfrm>
        </p:grpSpPr>
        <p:sp>
          <p:nvSpPr>
            <p:cNvPr id="8" name="Rectangle 30"/>
            <p:cNvSpPr>
              <a:spLocks noChangeArrowheads="1"/>
            </p:cNvSpPr>
            <p:nvPr/>
          </p:nvSpPr>
          <p:spPr bwMode="auto">
            <a:xfrm>
              <a:off x="720" y="1056"/>
              <a:ext cx="4512" cy="2352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kumimoji="0" lang="en-US" altLang="zh-TW" dirty="0">
                <a:solidFill>
                  <a:prstClr val="black"/>
                </a:solidFill>
                <a:latin typeface="Lucida Sans Unicode" pitchFamily="34" charset="0"/>
                <a:ea typeface="+mn-ea"/>
              </a:endParaRPr>
            </a:p>
          </p:txBody>
        </p:sp>
        <p:sp>
          <p:nvSpPr>
            <p:cNvPr id="9" name="Rectangle 31"/>
            <p:cNvSpPr>
              <a:spLocks noChangeArrowheads="1"/>
            </p:cNvSpPr>
            <p:nvPr/>
          </p:nvSpPr>
          <p:spPr bwMode="auto">
            <a:xfrm>
              <a:off x="921" y="1221"/>
              <a:ext cx="4130" cy="20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r">
                <a:defRPr/>
              </a:pPr>
              <a:endParaRPr kumimoji="0"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>
                <a:defRPr/>
              </a:pPr>
              <a:endParaRPr kumimoji="0"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>
                <a:lnSpc>
                  <a:spcPct val="150000"/>
                </a:lnSpc>
                <a:defRPr/>
              </a:pPr>
              <a:r>
                <a:rPr kumimoji="0" lang="en-US" altLang="zh-TW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r">
                <a:lnSpc>
                  <a:spcPct val="150000"/>
                </a:lnSpc>
                <a:defRPr/>
              </a:pPr>
              <a:endPara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>
                <a:lnSpc>
                  <a:spcPct val="150000"/>
                </a:lnSpc>
                <a:defRPr/>
              </a:pPr>
              <a:endParaRPr kumimoji="0"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>
                <a:lnSpc>
                  <a:spcPct val="150000"/>
                </a:lnSpc>
                <a:defRPr/>
              </a:pPr>
              <a:endParaRPr lang="en-US" altLang="zh-TW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>
                <a:lnSpc>
                  <a:spcPct val="150000"/>
                </a:lnSpc>
                <a:defRPr/>
              </a:pPr>
              <a:endParaRPr lang="en-US" altLang="zh-TW" sz="15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>
                <a:lnSpc>
                  <a:spcPct val="150000"/>
                </a:lnSpc>
                <a:defRPr/>
              </a:pPr>
              <a:endParaRPr lang="en-US" altLang="zh-TW" sz="17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>
                <a:lnSpc>
                  <a:spcPct val="150000"/>
                </a:lnSpc>
                <a:defRPr/>
              </a:pPr>
              <a:endParaRPr lang="en-US" altLang="zh-TW" sz="17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>
                <a:lnSpc>
                  <a:spcPct val="150000"/>
                </a:lnSpc>
                <a:defRPr/>
              </a:pPr>
              <a:endPara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>
                <a:defRPr/>
              </a:pPr>
              <a:endParaRPr lang="en-US" altLang="zh-TW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r">
                <a:defRPr/>
              </a:pPr>
              <a:r>
                <a:rPr lang="en-US" altLang="zh-TW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2897722" y="278684"/>
            <a:ext cx="19511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HK" altLang="en-US" sz="4200" b="1" dirty="0"/>
              <a:t>策掂佢 </a:t>
            </a:r>
            <a:endParaRPr kumimoji="1" lang="zh-TW" altLang="en-US" sz="4200" b="1" dirty="0"/>
          </a:p>
        </p:txBody>
      </p:sp>
      <p:sp>
        <p:nvSpPr>
          <p:cNvPr id="11" name="矩形 10"/>
          <p:cNvSpPr/>
          <p:nvPr/>
        </p:nvSpPr>
        <p:spPr>
          <a:xfrm>
            <a:off x="3552812" y="2171546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zh-TW" altLang="en-US" sz="4500" dirty="0" smtClean="0"/>
              <a:t>港府在推行「三堆一爐」計劃</a:t>
            </a:r>
            <a:r>
              <a:rPr lang="zh-TW" altLang="en-US" sz="4500" dirty="0"/>
              <a:t>時究竟</a:t>
            </a:r>
            <a:r>
              <a:rPr lang="zh-TW" altLang="en-US" sz="4500" dirty="0" smtClean="0"/>
              <a:t>要考慮整</a:t>
            </a:r>
            <a:r>
              <a:rPr lang="zh-TW" altLang="en-US" sz="4500" dirty="0"/>
              <a:t>體的社</a:t>
            </a:r>
            <a:r>
              <a:rPr lang="zh-TW" altLang="en-US" sz="4500" dirty="0" smtClean="0"/>
              <a:t>會利</a:t>
            </a:r>
            <a:r>
              <a:rPr lang="zh-TW" altLang="en-US" sz="4500" dirty="0"/>
              <a:t>益？ 還</a:t>
            </a:r>
            <a:r>
              <a:rPr lang="zh-TW" altLang="en-US" sz="4500" dirty="0" smtClean="0"/>
              <a:t>是應優於區內持份者的利</a:t>
            </a:r>
            <a:r>
              <a:rPr lang="zh-TW" altLang="en-US" sz="4500" dirty="0"/>
              <a:t>益呢？</a:t>
            </a:r>
            <a:endParaRPr lang="zh-HK" altLang="en-US" sz="4500" dirty="0"/>
          </a:p>
        </p:txBody>
      </p:sp>
    </p:spTree>
    <p:extLst>
      <p:ext uri="{BB962C8B-B14F-4D97-AF65-F5344CB8AC3E}">
        <p14:creationId xmlns:p14="http://schemas.microsoft.com/office/powerpoint/2010/main" val="418723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983623"/>
          </a:xfrm>
        </p:spPr>
        <p:txBody>
          <a:bodyPr>
            <a:noAutofit/>
          </a:bodyPr>
          <a:lstStyle/>
          <a:p>
            <a:r>
              <a:rPr kumimoji="1" lang="en-US" altLang="zh-TW" sz="10000" b="1" dirty="0" smtClean="0"/>
              <a:t>15</a:t>
            </a:r>
            <a:r>
              <a:rPr kumimoji="1" lang="zh-TW" altLang="en-US" sz="10000" b="1" dirty="0" smtClean="0"/>
              <a:t>？</a:t>
            </a:r>
            <a:r>
              <a:rPr kumimoji="1" lang="en-US" altLang="zh-TW" sz="10000" b="1" dirty="0" smtClean="0"/>
              <a:t>16</a:t>
            </a:r>
            <a:r>
              <a:rPr kumimoji="1" lang="zh-TW" altLang="en-US" sz="10000" b="1" dirty="0" smtClean="0"/>
              <a:t>？</a:t>
            </a:r>
            <a:endParaRPr kumimoji="1" lang="zh-TW" altLang="en-US" sz="10000" b="1" dirty="0"/>
          </a:p>
        </p:txBody>
      </p:sp>
      <p:sp>
        <p:nvSpPr>
          <p:cNvPr id="4" name="雲朵形圖說文字 3"/>
          <p:cNvSpPr/>
          <p:nvPr/>
        </p:nvSpPr>
        <p:spPr>
          <a:xfrm>
            <a:off x="1066810" y="2150534"/>
            <a:ext cx="6688666" cy="2523067"/>
          </a:xfrm>
          <a:prstGeom prst="cloudCallout">
            <a:avLst>
              <a:gd name="adj1" fmla="val -60770"/>
              <a:gd name="adj2" fmla="val 76594"/>
            </a:avLst>
          </a:prstGeom>
          <a:solidFill>
            <a:schemeClr val="accent6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CN" altLang="en-US" sz="3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現時香港人每日棄置多少公噸的固體廢物？</a:t>
            </a:r>
            <a:endParaRPr kumimoji="1" lang="en-US" altLang="zh-TW" sz="3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689600" y="4673601"/>
            <a:ext cx="2319867" cy="1269999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3200" dirty="0"/>
              <a:t>A. 10,000</a:t>
            </a:r>
            <a:endParaRPr kumimoji="1" lang="zh-TW" altLang="en-US" sz="3200" dirty="0"/>
          </a:p>
        </p:txBody>
      </p:sp>
      <p:sp>
        <p:nvSpPr>
          <p:cNvPr id="8" name="圓角矩形 7"/>
          <p:cNvSpPr/>
          <p:nvPr/>
        </p:nvSpPr>
        <p:spPr>
          <a:xfrm>
            <a:off x="9184745" y="4673601"/>
            <a:ext cx="2319867" cy="1269999"/>
          </a:xfrm>
          <a:prstGeom prst="round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3200" dirty="0"/>
              <a:t>B. 14,000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4370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5059" y="222155"/>
            <a:ext cx="8911687" cy="1280890"/>
          </a:xfrm>
        </p:spPr>
        <p:txBody>
          <a:bodyPr>
            <a:normAutofit/>
          </a:bodyPr>
          <a:lstStyle/>
          <a:p>
            <a:r>
              <a:rPr lang="zh-TW" altLang="en-US" sz="4200" b="1" dirty="0" smtClean="0">
                <a:solidFill>
                  <a:schemeClr val="tx1"/>
                </a:solidFill>
                <a:latin typeface="+mn-ea"/>
                <a:ea typeface="+mn-ea"/>
              </a:rPr>
              <a:t>總結：</a:t>
            </a:r>
            <a:endParaRPr lang="zh-HK" altLang="en-US" sz="42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761983341"/>
              </p:ext>
            </p:extLst>
          </p:nvPr>
        </p:nvGraphicFramePr>
        <p:xfrm>
          <a:off x="6420020" y="1196752"/>
          <a:ext cx="4840216" cy="5335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1685059" y="1202230"/>
            <a:ext cx="4031873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000" b="1" dirty="0">
                <a:solidFill>
                  <a:srgbClr val="000000"/>
                </a:solidFill>
                <a:latin typeface="+mj-ea"/>
                <a:ea typeface="+mj-ea"/>
              </a:rPr>
              <a:t>原址「加碼」</a:t>
            </a:r>
            <a:r>
              <a:rPr lang="zh-TW" altLang="en-US" sz="3000" b="1" dirty="0" smtClean="0">
                <a:solidFill>
                  <a:srgbClr val="000000"/>
                </a:solidFill>
                <a:latin typeface="+mj-ea"/>
                <a:ea typeface="+mj-ea"/>
              </a:rPr>
              <a:t>影響較小</a:t>
            </a:r>
            <a:endParaRPr lang="en-US" altLang="zh-TW" sz="30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000" b="1" dirty="0" smtClean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zh-TW" altLang="en-US" sz="3000" b="1" dirty="0">
                <a:solidFill>
                  <a:srgbClr val="000000"/>
                </a:solidFill>
                <a:latin typeface="+mj-ea"/>
                <a:ea typeface="+mj-ea"/>
              </a:rPr>
              <a:t>覓地阻力更</a:t>
            </a:r>
            <a:r>
              <a:rPr lang="zh-TW" altLang="en-US" sz="3000" b="1" dirty="0" smtClean="0">
                <a:solidFill>
                  <a:srgbClr val="000000"/>
                </a:solidFill>
                <a:latin typeface="+mj-ea"/>
                <a:ea typeface="+mj-ea"/>
              </a:rPr>
              <a:t>大 </a:t>
            </a:r>
            <a:r>
              <a:rPr lang="en-US" altLang="zh-TW" sz="3000" b="1" dirty="0" smtClean="0">
                <a:solidFill>
                  <a:srgbClr val="000000"/>
                </a:solidFill>
                <a:latin typeface="+mj-ea"/>
                <a:ea typeface="+mj-ea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zh-TW" altLang="en-US" sz="3000" b="1" dirty="0" smtClean="0">
                <a:solidFill>
                  <a:srgbClr val="000000"/>
                </a:solidFill>
                <a:latin typeface="+mj-ea"/>
                <a:ea typeface="+mj-ea"/>
              </a:rPr>
              <a:t>垃</a:t>
            </a:r>
            <a:r>
              <a:rPr lang="zh-TW" altLang="en-US" sz="3000" b="1" dirty="0">
                <a:solidFill>
                  <a:srgbClr val="000000"/>
                </a:solidFill>
                <a:latin typeface="+mj-ea"/>
                <a:ea typeface="+mj-ea"/>
              </a:rPr>
              <a:t>圾圍城恐指日 </a:t>
            </a:r>
            <a:endParaRPr lang="en-US" altLang="zh-TW" sz="3000" b="1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000" b="1" dirty="0" smtClean="0">
                <a:solidFill>
                  <a:srgbClr val="000000"/>
                </a:solidFill>
                <a:latin typeface="+mj-ea"/>
                <a:ea typeface="+mj-ea"/>
              </a:rPr>
              <a:t>連串</a:t>
            </a:r>
            <a:r>
              <a:rPr lang="zh-TW" altLang="en-US" sz="3000" b="1" dirty="0">
                <a:solidFill>
                  <a:srgbClr val="000000"/>
                </a:solidFill>
                <a:latin typeface="+mj-ea"/>
                <a:ea typeface="+mj-ea"/>
              </a:rPr>
              <a:t>措施</a:t>
            </a:r>
            <a:r>
              <a:rPr lang="zh-TW" altLang="en-US" sz="3000" b="1" dirty="0" smtClean="0">
                <a:solidFill>
                  <a:srgbClr val="000000"/>
                </a:solidFill>
                <a:latin typeface="+mj-ea"/>
                <a:ea typeface="+mj-ea"/>
              </a:rPr>
              <a:t>彌補 </a:t>
            </a:r>
            <a:r>
              <a:rPr lang="en-US" altLang="zh-TW" sz="3000" b="1" dirty="0" smtClean="0">
                <a:solidFill>
                  <a:srgbClr val="000000"/>
                </a:solidFill>
                <a:latin typeface="+mj-ea"/>
                <a:ea typeface="+mj-ea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zh-TW" altLang="en-US" sz="3000" b="1" dirty="0" smtClean="0">
                <a:latin typeface="+mj-ea"/>
                <a:ea typeface="+mj-ea"/>
              </a:rPr>
              <a:t>犧牲</a:t>
            </a:r>
            <a:r>
              <a:rPr lang="zh-TW" altLang="en-US" sz="3000" b="1" dirty="0">
                <a:latin typeface="+mj-ea"/>
                <a:ea typeface="+mj-ea"/>
              </a:rPr>
              <a:t>少數利益 </a:t>
            </a:r>
            <a:endParaRPr lang="en-US" altLang="zh-TW" sz="3000" b="1" dirty="0" smtClean="0"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000" b="1" dirty="0" smtClean="0">
                <a:latin typeface="+mj-ea"/>
                <a:ea typeface="+mj-ea"/>
              </a:rPr>
              <a:t>社會公平何存</a:t>
            </a:r>
            <a:r>
              <a:rPr lang="en-US" altLang="zh-TW" sz="3000" b="1" dirty="0" smtClean="0">
                <a:latin typeface="+mj-ea"/>
                <a:ea typeface="+mj-ea"/>
              </a:rPr>
              <a:t>?</a:t>
            </a:r>
            <a:endParaRPr lang="en-US" altLang="zh-HK" sz="2400" b="1" dirty="0">
              <a:latin typeface="+mj-ea"/>
              <a:ea typeface="+mj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1084" y="900410"/>
            <a:ext cx="326243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鄰避效應</a:t>
            </a:r>
            <a:endParaRPr lang="en-US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zh-TW" alt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公平？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45559" y="5449547"/>
            <a:ext cx="25527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回家完</a:t>
            </a:r>
            <a:r>
              <a:rPr lang="zh-TW" altLang="en-US" dirty="0"/>
              <a:t>成課後延伸工作紙</a:t>
            </a:r>
            <a:endParaRPr lang="zh-HK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685059" y="5903145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 文</a:t>
            </a:r>
            <a:r>
              <a:rPr lang="zh-TW" altLang="en-US" dirty="0" smtClean="0"/>
              <a:t>匯教育</a:t>
            </a:r>
            <a:r>
              <a:rPr lang="en-US" altLang="zh-TW" dirty="0" smtClean="0"/>
              <a:t>2013/09/03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橢圓圖說文字 2"/>
          <p:cNvSpPr/>
          <p:nvPr/>
        </p:nvSpPr>
        <p:spPr>
          <a:xfrm>
            <a:off x="4257673" y="909108"/>
            <a:ext cx="6054725" cy="2133600"/>
          </a:xfrm>
          <a:prstGeom prst="wedgeEllipseCallout">
            <a:avLst>
              <a:gd name="adj1" fmla="val -34989"/>
              <a:gd name="adj2" fmla="val 95090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3200" b="1" dirty="0"/>
              <a:t>你知道香港的固體廢</a:t>
            </a:r>
            <a:r>
              <a:rPr kumimoji="1" lang="zh-TW" altLang="en-US" sz="3200" b="1" dirty="0" smtClean="0"/>
              <a:t>物的來源與</a:t>
            </a:r>
            <a:r>
              <a:rPr lang="zh-TW" altLang="en-US" sz="3200" b="1" dirty="0" smtClean="0"/>
              <a:t>成份</a:t>
            </a:r>
            <a:r>
              <a:rPr kumimoji="1" lang="zh-TW" altLang="en-US" sz="3200" b="1" dirty="0" smtClean="0"/>
              <a:t>嗎</a:t>
            </a:r>
            <a:r>
              <a:rPr kumimoji="1" lang="zh-TW" altLang="en-US" sz="3200" b="1" dirty="0"/>
              <a:t>？</a:t>
            </a:r>
            <a:endParaRPr kumimoji="1" lang="en-US" altLang="zh-TW" sz="3200" b="1" dirty="0"/>
          </a:p>
        </p:txBody>
      </p:sp>
      <p:pic>
        <p:nvPicPr>
          <p:cNvPr id="3074" name="Picture 2" descr="C:\Users\User\AppData\Local\Microsoft\Windows\Temporary Internet Files\Content.IE5\UCG29HSQ\reading_1[1]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6200" y1="38800" x2="65000" y2="38800"/>
                        <a14:foregroundMark x1="37600" y1="23200" x2="58800" y2="26400"/>
                        <a14:foregroundMark x1="55000" y1="13200" x2="69400" y2="28200"/>
                        <a14:foregroundMark x1="46200" y1="12000" x2="31800" y2="57000"/>
                        <a14:foregroundMark x1="68200" y1="18800" x2="73200" y2="55000"/>
                        <a14:foregroundMark x1="25000" y1="45000" x2="69400" y2="47000"/>
                        <a14:foregroundMark x1="48200" y1="18200" x2="27600" y2="31400"/>
                        <a14:foregroundMark x1="19400" y1="62000" x2="18800" y2="72000"/>
                        <a14:foregroundMark x1="81200" y1="62000" x2="81200" y2="7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8" y="3314698"/>
            <a:ext cx="3190877" cy="319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2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50770" y="502734"/>
            <a:ext cx="4127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/>
              <a:t>表</a:t>
            </a:r>
            <a:r>
              <a:rPr lang="en-US" altLang="zh-TW" dirty="0"/>
              <a:t>1 </a:t>
            </a:r>
            <a:r>
              <a:rPr lang="zh-TW" altLang="zh-TW" dirty="0"/>
              <a:t>： 二零一三年都市固體廢物的成份</a:t>
            </a:r>
            <a:endParaRPr lang="zh-HK" altLang="zh-TW" dirty="0"/>
          </a:p>
        </p:txBody>
      </p:sp>
      <p:sp>
        <p:nvSpPr>
          <p:cNvPr id="6" name="圓角矩形 5"/>
          <p:cNvSpPr/>
          <p:nvPr/>
        </p:nvSpPr>
        <p:spPr>
          <a:xfrm>
            <a:off x="8686800" y="118533"/>
            <a:ext cx="3200400" cy="75353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200" b="1" dirty="0"/>
              <a:t>試完成下表</a:t>
            </a:r>
            <a:endParaRPr kumimoji="1" lang="zh-TW" altLang="en-US" sz="3200" b="1" dirty="0"/>
          </a:p>
        </p:txBody>
      </p:sp>
      <p:graphicFrame>
        <p:nvGraphicFramePr>
          <p:cNvPr id="9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485972"/>
              </p:ext>
            </p:extLst>
          </p:nvPr>
        </p:nvGraphicFramePr>
        <p:xfrm>
          <a:off x="2053164" y="1034770"/>
          <a:ext cx="9472086" cy="5502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2736"/>
                <a:gridCol w="1108710"/>
                <a:gridCol w="1108710"/>
                <a:gridCol w="1108710"/>
                <a:gridCol w="1337310"/>
                <a:gridCol w="1565910"/>
              </a:tblGrid>
              <a:tr h="440482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成份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zh-TW" sz="1800" kern="1200" dirty="0" smtClean="0">
                          <a:effectLst/>
                        </a:rPr>
                        <a:t>每日平均量（每日公噸數）</a:t>
                      </a:r>
                      <a:r>
                        <a:rPr lang="zh-HK" altLang="zh-TW" dirty="0" smtClean="0">
                          <a:effectLst/>
                        </a:rPr>
                        <a:t> 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0482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家居廢物</a:t>
                      </a: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商業廢物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工業廢物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工商業廢物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都市固體廢物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40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玻璃（如玻璃瓶）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248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85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106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40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金屬（如鋁罐）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102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56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19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75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177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40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紙料（如紙巾、包裝盒）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1,195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534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93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40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塑料（如膠袋、包裝物料）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1,212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504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150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40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易腐爛的廢物（如廚餘）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3,100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75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1,089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40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紡織物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176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52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43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40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木材／藤料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97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42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255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505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家居有害物料（漆油、殺蟲、電池、電器）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82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37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505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其他（如體積龐大的物品及其他種類物料）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148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101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107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404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總計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2,408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7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16722"/>
              </p:ext>
            </p:extLst>
          </p:nvPr>
        </p:nvGraphicFramePr>
        <p:xfrm>
          <a:off x="2562225" y="211679"/>
          <a:ext cx="9144000" cy="5873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14650"/>
                <a:gridCol w="1108710"/>
                <a:gridCol w="1108710"/>
                <a:gridCol w="1108710"/>
                <a:gridCol w="1337310"/>
                <a:gridCol w="1565910"/>
              </a:tblGrid>
              <a:tr h="477661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成份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TW" altLang="zh-TW" sz="1800" kern="1200" dirty="0" smtClean="0">
                          <a:effectLst/>
                        </a:rPr>
                        <a:t>每日平均量（每日公噸數）</a:t>
                      </a:r>
                      <a:r>
                        <a:rPr lang="zh-HK" altLang="zh-TW" dirty="0" smtClean="0">
                          <a:effectLst/>
                        </a:rPr>
                        <a:t> </a:t>
                      </a:r>
                      <a:endParaRPr lang="zh-TW" alt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661">
                <a:tc vMerge="1"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家居廢物</a:t>
                      </a: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商業廢物</a:t>
                      </a: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工業廢物</a:t>
                      </a: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工商業廢物</a:t>
                      </a: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都市固體廢物</a:t>
                      </a: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77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玻璃（如玻璃瓶）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248</a:t>
                      </a: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85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21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106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 smtClean="0">
                          <a:solidFill>
                            <a:srgbClr val="FF0000"/>
                          </a:solidFill>
                          <a:effectLst/>
                        </a:rPr>
                        <a:t>353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77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金屬（如鋁罐）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102</a:t>
                      </a: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56</a:t>
                      </a: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19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75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177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77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紙料（如紙巾、包裝盒）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1,195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534</a:t>
                      </a: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93</a:t>
                      </a: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628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1,833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77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塑料（如膠袋、包裝物料）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1,212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504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150</a:t>
                      </a: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654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1,866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77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易腐爛的廢物（如廚餘）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3,100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1,014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75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1,089</a:t>
                      </a: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4,189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77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紡織物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176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52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43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95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270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77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木材／藤料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97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42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255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297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394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77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家居有害物料（漆油、殺蟲、電池、電器）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82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17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37</a:t>
                      </a: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118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77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其他（如體積龐大的物品及其他種類物料）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148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101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107</a:t>
                      </a:r>
                      <a:endParaRPr lang="zh-HK" sz="1800" kern="10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208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355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  <a:tr h="477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總計</a:t>
                      </a:r>
                      <a:endParaRPr lang="zh-HK" sz="1800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6,359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2,408</a:t>
                      </a:r>
                      <a:endParaRPr lang="zh-HK" sz="1800" kern="100" dirty="0"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780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3,188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</a:rPr>
                        <a:t>9,547</a:t>
                      </a:r>
                      <a:endParaRPr lang="zh-HK" sz="1800" b="1" kern="100" dirty="0">
                        <a:solidFill>
                          <a:srgbClr val="FF0000"/>
                        </a:solidFill>
                        <a:effectLst/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27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圖表中反映了香港的固體廢物的情況，試思考以下問題：</a:t>
            </a:r>
            <a:br>
              <a:rPr lang="zh-TW" altLang="en-US" dirty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哪三種成分的固體廢物最多</a:t>
            </a:r>
            <a:r>
              <a:rPr lang="zh-TW" altLang="en-US" sz="2400" dirty="0" smtClean="0"/>
              <a:t>？為</a:t>
            </a:r>
            <a:r>
              <a:rPr lang="zh-TW" altLang="en-US" sz="2400" dirty="0"/>
              <a:t>什麼？ </a:t>
            </a:r>
          </a:p>
          <a:p>
            <a:r>
              <a:rPr lang="zh-TW" altLang="en-US" sz="2400" dirty="0"/>
              <a:t>哪一</a:t>
            </a:r>
            <a:r>
              <a:rPr lang="zh-TW" altLang="en-US" sz="2400" dirty="0" smtClean="0"/>
              <a:t>類廢物來源製</a:t>
            </a:r>
            <a:r>
              <a:rPr lang="zh-TW" altLang="en-US" sz="2400" dirty="0"/>
              <a:t>造的固體廢物數量最多？ 這反映了什麼情況？</a:t>
            </a:r>
          </a:p>
          <a:p>
            <a:r>
              <a:rPr lang="zh-TW" altLang="en-US" sz="2400" dirty="0"/>
              <a:t>對於香</a:t>
            </a:r>
            <a:r>
              <a:rPr lang="zh-TW" altLang="en-US" sz="2400" dirty="0" smtClean="0"/>
              <a:t>港固</a:t>
            </a:r>
            <a:r>
              <a:rPr lang="zh-TW" altLang="en-US" sz="2400" dirty="0"/>
              <a:t>體廢物的問題</a:t>
            </a:r>
            <a:r>
              <a:rPr lang="zh-TW" altLang="en-US" sz="2400" dirty="0" smtClean="0"/>
              <a:t>，有</a:t>
            </a:r>
            <a:r>
              <a:rPr lang="zh-TW" altLang="en-US" sz="2400" dirty="0"/>
              <a:t>什麼解決方</a:t>
            </a:r>
            <a:r>
              <a:rPr lang="zh-TW" altLang="en-US" sz="2400" dirty="0" smtClean="0"/>
              <a:t>法？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632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圖說文字 3"/>
          <p:cNvSpPr/>
          <p:nvPr/>
        </p:nvSpPr>
        <p:spPr>
          <a:xfrm>
            <a:off x="3822246" y="457375"/>
            <a:ext cx="7999519" cy="2558426"/>
          </a:xfrm>
          <a:prstGeom prst="wedgeEllipseCallout">
            <a:avLst>
              <a:gd name="adj1" fmla="val -42603"/>
              <a:gd name="adj2" fmla="val 78602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2800" dirty="0">
                <a:solidFill>
                  <a:schemeClr val="tx1"/>
                </a:solidFill>
                <a:latin typeface="+mj-ea"/>
              </a:rPr>
              <a:t>香港三個堆填區的總容量為</a:t>
            </a:r>
            <a:r>
              <a:rPr kumimoji="1" lang="en-US" altLang="zh-TW" sz="2800" dirty="0">
                <a:solidFill>
                  <a:schemeClr val="tx1"/>
                </a:solidFill>
                <a:latin typeface="+mj-ea"/>
              </a:rPr>
              <a:t>1.4</a:t>
            </a:r>
            <a:r>
              <a:rPr kumimoji="1" lang="zh-TW" altLang="en-US" sz="2800" dirty="0">
                <a:solidFill>
                  <a:schemeClr val="tx1"/>
                </a:solidFill>
                <a:latin typeface="+mj-ea"/>
              </a:rPr>
              <a:t>億立方米。若果我們每天棄置超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+mj-ea"/>
              </a:rPr>
              <a:t>過</a:t>
            </a:r>
            <a:r>
              <a:rPr kumimoji="1" lang="en-US" altLang="zh-TW" sz="2800" dirty="0" smtClean="0">
                <a:solidFill>
                  <a:schemeClr val="tx1"/>
                </a:solidFill>
                <a:latin typeface="+mj-ea"/>
              </a:rPr>
              <a:t>14,000</a:t>
            </a:r>
            <a:r>
              <a:rPr kumimoji="1" lang="zh-TW" altLang="en-US" sz="2800" dirty="0" smtClean="0">
                <a:solidFill>
                  <a:schemeClr val="tx1"/>
                </a:solidFill>
                <a:latin typeface="+mj-ea"/>
              </a:rPr>
              <a:t>公</a:t>
            </a:r>
            <a:r>
              <a:rPr kumimoji="1" lang="zh-TW" altLang="en-US" sz="2800" dirty="0">
                <a:solidFill>
                  <a:schemeClr val="tx1"/>
                </a:solidFill>
                <a:latin typeface="+mj-ea"/>
              </a:rPr>
              <a:t>噸的都市固體廢物，全年共棄置</a:t>
            </a:r>
            <a:r>
              <a:rPr kumimoji="1" lang="en-US" altLang="zh-TW" sz="2800" dirty="0" smtClean="0">
                <a:solidFill>
                  <a:schemeClr val="tx1"/>
                </a:solidFill>
                <a:latin typeface="+mj-ea"/>
              </a:rPr>
              <a:t>511</a:t>
            </a:r>
            <a:r>
              <a:rPr kumimoji="1" lang="zh-TW" altLang="en-US" sz="2800" dirty="0">
                <a:solidFill>
                  <a:schemeClr val="tx1"/>
                </a:solidFill>
                <a:latin typeface="+mj-ea"/>
              </a:rPr>
              <a:t>萬公噸。</a:t>
            </a:r>
          </a:p>
        </p:txBody>
      </p:sp>
      <p:sp>
        <p:nvSpPr>
          <p:cNvPr id="5" name="橢圓圖說文字 6"/>
          <p:cNvSpPr/>
          <p:nvPr/>
        </p:nvSpPr>
        <p:spPr>
          <a:xfrm>
            <a:off x="5026565" y="3278276"/>
            <a:ext cx="6011429" cy="1628755"/>
          </a:xfrm>
          <a:prstGeom prst="wedgeEllipseCallout">
            <a:avLst>
              <a:gd name="adj1" fmla="val -49290"/>
              <a:gd name="adj2" fmla="val 5886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3600" dirty="0">
                <a:solidFill>
                  <a:schemeClr val="tx1"/>
                </a:solidFill>
                <a:latin typeface="+mj-ea"/>
                <a:ea typeface="+mj-ea"/>
              </a:rPr>
              <a:t>本港三個堆填區的壽命只有</a:t>
            </a:r>
            <a:r>
              <a:rPr kumimoji="1" lang="en-US" altLang="zh-TW" sz="3600" dirty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kumimoji="1" lang="zh-TW" altLang="en-US" sz="3600" dirty="0">
                <a:solidFill>
                  <a:srgbClr val="FF0000"/>
                </a:solidFill>
                <a:latin typeface="+mj-ea"/>
                <a:ea typeface="+mj-ea"/>
              </a:rPr>
              <a:t>年</a:t>
            </a:r>
            <a:r>
              <a:rPr kumimoji="1" lang="zh-TW" altLang="en-US" sz="3600" dirty="0">
                <a:solidFill>
                  <a:schemeClr val="tx1"/>
                </a:solidFill>
                <a:latin typeface="+mj-ea"/>
                <a:ea typeface="+mj-ea"/>
              </a:rPr>
              <a:t>。</a:t>
            </a:r>
          </a:p>
        </p:txBody>
      </p:sp>
      <p:pic>
        <p:nvPicPr>
          <p:cNvPr id="6" name="Picture 7" descr="PEOP077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579" y="4168847"/>
            <a:ext cx="19764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629525" y="5522984"/>
            <a:ext cx="25527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完成工作紙（一）</a:t>
            </a:r>
            <a:endParaRPr lang="zh-HK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8732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工作紙</a:t>
            </a:r>
            <a:br>
              <a:rPr lang="zh-TW" altLang="en-US" dirty="0"/>
            </a:br>
            <a:r>
              <a:rPr lang="zh-TW" altLang="en-US" dirty="0"/>
              <a:t>香港都市固體廢物實況</a:t>
            </a:r>
            <a:endParaRPr lang="zh-HK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146055"/>
          </a:xfrm>
        </p:spPr>
        <p:txBody>
          <a:bodyPr>
            <a:normAutofit/>
          </a:bodyPr>
          <a:lstStyle/>
          <a:p>
            <a:r>
              <a:rPr lang="zh-TW" altLang="en-US" sz="2000" dirty="0"/>
              <a:t>有根據的猜測 </a:t>
            </a:r>
            <a:r>
              <a:rPr lang="en-US" altLang="zh-TW" sz="2000" dirty="0"/>
              <a:t>Educated guess</a:t>
            </a:r>
          </a:p>
          <a:p>
            <a:pPr lvl="1"/>
            <a:r>
              <a:rPr lang="zh-TW" altLang="en-US" sz="1800" dirty="0"/>
              <a:t>現時 </a:t>
            </a:r>
            <a:r>
              <a:rPr lang="en-US" altLang="zh-TW" sz="1800" dirty="0"/>
              <a:t>MSW </a:t>
            </a:r>
            <a:r>
              <a:rPr lang="zh-TW" altLang="en-US" sz="1800" dirty="0"/>
              <a:t>日棄置量為 </a:t>
            </a:r>
            <a:r>
              <a:rPr lang="en-US" altLang="zh-TW" sz="1800" dirty="0"/>
              <a:t>9,500 tonnes</a:t>
            </a:r>
          </a:p>
          <a:p>
            <a:pPr lvl="1"/>
            <a:r>
              <a:rPr lang="zh-TW" altLang="en-US" sz="1800" dirty="0"/>
              <a:t>三個堆填區於</a:t>
            </a:r>
            <a:r>
              <a:rPr lang="en-US" altLang="zh-TW" sz="1800" dirty="0"/>
              <a:t>2018</a:t>
            </a:r>
            <a:r>
              <a:rPr lang="zh-TW" altLang="en-US" sz="1800" dirty="0"/>
              <a:t>年底飽和</a:t>
            </a:r>
          </a:p>
          <a:p>
            <a:pPr lvl="1"/>
            <a:r>
              <a:rPr lang="zh-TW" altLang="en-US" sz="1800" dirty="0"/>
              <a:t>假設源頭（立刻）減廢 </a:t>
            </a:r>
            <a:r>
              <a:rPr lang="en-US" altLang="zh-TW" sz="1800" dirty="0"/>
              <a:t>10%</a:t>
            </a:r>
            <a:r>
              <a:rPr lang="zh-TW" altLang="en-US" sz="1800" dirty="0"/>
              <a:t>、日處理量 </a:t>
            </a:r>
            <a:r>
              <a:rPr lang="en-US" altLang="zh-TW" sz="1800" dirty="0"/>
              <a:t>3,000 </a:t>
            </a:r>
            <a:r>
              <a:rPr lang="zh-TW" altLang="en-US" sz="1800" dirty="0"/>
              <a:t>公噸超級焚化爐（立刻）建成</a:t>
            </a:r>
            <a:r>
              <a:rPr lang="en-US" altLang="zh-TW" sz="1800" dirty="0"/>
              <a:t>…</a:t>
            </a:r>
          </a:p>
          <a:p>
            <a:pPr lvl="1"/>
            <a:r>
              <a:rPr lang="zh-TW" altLang="en-US" sz="1800" dirty="0"/>
              <a:t>可增加三個堆填區多少日子的壽命</a:t>
            </a:r>
            <a:r>
              <a:rPr lang="zh-TW" altLang="en-US" sz="1800" dirty="0" smtClean="0"/>
              <a:t>？</a:t>
            </a:r>
            <a:endParaRPr lang="zh-TW" alt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29563" y="4279655"/>
                <a:ext cx="8388835" cy="20995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TW" altLang="en-US" sz="2400" dirty="0" smtClean="0">
                    <a:solidFill>
                      <a:srgbClr val="FF0000"/>
                    </a:solidFill>
                    <a:latin typeface="Cambria Math"/>
                  </a:rPr>
                  <a:t>離飽和日期剩</a:t>
                </a:r>
                <a:r>
                  <a:rPr lang="zh-TW" altLang="en-US" sz="2400" dirty="0">
                    <a:solidFill>
                      <a:srgbClr val="FF0000"/>
                    </a:solidFill>
                    <a:latin typeface="Cambria Math"/>
                  </a:rPr>
                  <a:t>：</a:t>
                </a:r>
                <a:r>
                  <a:rPr lang="en-US" altLang="zh-HK" sz="2400" dirty="0" smtClean="0">
                    <a:solidFill>
                      <a:srgbClr val="FF0000"/>
                    </a:solidFill>
                    <a:latin typeface="Cambria Math"/>
                  </a:rPr>
                  <a:t>31+30+31+30+31+366+365+365=1249</a:t>
                </a:r>
                <a:r>
                  <a:rPr lang="zh-TW" altLang="en-US" sz="2400" dirty="0" smtClean="0">
                    <a:solidFill>
                      <a:srgbClr val="FF0000"/>
                    </a:solidFill>
                    <a:latin typeface="Cambria Math"/>
                  </a:rPr>
                  <a:t>日</a:t>
                </a:r>
                <a:endParaRPr lang="en-US" altLang="zh-TW" sz="240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r>
                  <a:rPr lang="zh-TW" altLang="en-US" sz="2400" dirty="0" smtClean="0">
                    <a:solidFill>
                      <a:srgbClr val="FF0000"/>
                    </a:solidFill>
                    <a:latin typeface="Cambria Math"/>
                  </a:rPr>
                  <a:t>剩容納量　　：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Cambria Math"/>
                  </a:rPr>
                  <a:t>9500 t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/>
                  </a:rPr>
                  <a:t>* 1249 = </a:t>
                </a:r>
                <a:r>
                  <a:rPr lang="en-US" altLang="zh-TW" sz="2400" dirty="0" smtClean="0">
                    <a:solidFill>
                      <a:srgbClr val="FF0000"/>
                    </a:solidFill>
                    <a:latin typeface="Cambria Math"/>
                  </a:rPr>
                  <a:t>11,865,500</a:t>
                </a:r>
              </a:p>
              <a:p>
                <a:r>
                  <a:rPr lang="zh-TW" altLang="en-US" sz="2400" dirty="0" smtClean="0">
                    <a:solidFill>
                      <a:srgbClr val="FF0000"/>
                    </a:solidFill>
                    <a:latin typeface="Cambria Math"/>
                  </a:rPr>
                  <a:t>新</a:t>
                </a:r>
                <a:r>
                  <a:rPr lang="zh-TW" altLang="en-US" sz="2400" dirty="0">
                    <a:solidFill>
                      <a:srgbClr val="FF0000"/>
                    </a:solidFill>
                  </a:rPr>
                  <a:t>日</a:t>
                </a:r>
                <a:r>
                  <a:rPr lang="zh-HK" altLang="en-US" sz="2400" dirty="0">
                    <a:solidFill>
                      <a:srgbClr val="FF0000"/>
                    </a:solidFill>
                  </a:rPr>
                  <a:t>棄置</a:t>
                </a:r>
                <a:r>
                  <a:rPr lang="zh-TW" altLang="en-US" sz="2400" dirty="0" smtClean="0">
                    <a:solidFill>
                      <a:srgbClr val="FF0000"/>
                    </a:solidFill>
                  </a:rPr>
                  <a:t>量　：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9500 * 0.9 – 3000 </a:t>
                </a:r>
                <a:r>
                  <a:rPr lang="zh-TW" altLang="en-US" sz="2400" dirty="0" smtClean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5500 t</a:t>
                </a:r>
                <a:endParaRPr lang="en-US" altLang="zh-HK" sz="240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r>
                  <a:rPr lang="zh-TW" altLang="en-US" sz="2400" dirty="0" smtClean="0">
                    <a:solidFill>
                      <a:srgbClr val="FF0000"/>
                    </a:solidFill>
                    <a:latin typeface="Cambria Math"/>
                  </a:rPr>
                  <a:t>新</a:t>
                </a:r>
                <a:r>
                  <a:rPr lang="zh-TW" altLang="en-US" sz="2400" dirty="0" smtClean="0">
                    <a:solidFill>
                      <a:srgbClr val="FF0000"/>
                    </a:solidFill>
                  </a:rPr>
                  <a:t>壽命</a:t>
                </a:r>
                <a:r>
                  <a:rPr lang="zh-TW" altLang="en-US" sz="2400" dirty="0">
                    <a:solidFill>
                      <a:srgbClr val="FF0000"/>
                    </a:solidFill>
                    <a:latin typeface="Cambria Math"/>
                  </a:rPr>
                  <a:t>餘</a:t>
                </a:r>
                <a:r>
                  <a:rPr lang="zh-TW" altLang="en-US" sz="2400" dirty="0" smtClean="0">
                    <a:solidFill>
                      <a:srgbClr val="FF0000"/>
                    </a:solidFill>
                  </a:rPr>
                  <a:t>　　：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HK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HK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11865500</m:t>
                        </m:r>
                      </m:num>
                      <m:den>
                        <m:r>
                          <a:rPr lang="en-US" altLang="zh-HK" sz="24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5500</m:t>
                        </m:r>
                      </m:den>
                    </m:f>
                    <m:r>
                      <a:rPr lang="zh-TW" alt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＝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2138</m:t>
                    </m:r>
                    <m:r>
                      <a:rPr lang="zh-TW" alt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日</m:t>
                    </m:r>
                  </m:oMath>
                </a14:m>
                <a:endParaRPr lang="en-US" altLang="zh-TW" sz="2400" b="0" dirty="0" smtClean="0">
                  <a:solidFill>
                    <a:srgbClr val="FF0000"/>
                  </a:solidFill>
                </a:endParaRPr>
              </a:p>
              <a:p>
                <a:r>
                  <a:rPr lang="zh-TW" altLang="en-US" sz="2400" dirty="0" smtClean="0">
                    <a:solidFill>
                      <a:srgbClr val="FF0000"/>
                    </a:solidFill>
                  </a:rPr>
                  <a:t>增加了　　　：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2138 – 1249 </a:t>
                </a:r>
                <a:r>
                  <a:rPr lang="zh-TW" altLang="en-US" sz="2400" dirty="0" smtClean="0">
                    <a:solidFill>
                      <a:srgbClr val="FF0000"/>
                    </a:solidFill>
                  </a:rPr>
                  <a:t>＝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sz="2400" u="dbl" dirty="0" smtClean="0">
                    <a:solidFill>
                      <a:srgbClr val="FF0000"/>
                    </a:solidFill>
                  </a:rPr>
                  <a:t>889</a:t>
                </a:r>
                <a:r>
                  <a:rPr lang="zh-TW" altLang="en-US" sz="2400" u="dbl" dirty="0" smtClean="0">
                    <a:solidFill>
                      <a:srgbClr val="FF0000"/>
                    </a:solidFill>
                  </a:rPr>
                  <a:t>日</a:t>
                </a:r>
                <a:r>
                  <a:rPr lang="zh-TW" altLang="en-US" sz="2400" dirty="0" smtClean="0">
                    <a:solidFill>
                      <a:srgbClr val="FF0000"/>
                    </a:solidFill>
                  </a:rPr>
                  <a:t>（～</a:t>
                </a:r>
                <a:r>
                  <a:rPr lang="en-US" altLang="zh-TW" sz="2400" dirty="0" smtClean="0">
                    <a:solidFill>
                      <a:srgbClr val="FF0000"/>
                    </a:solidFill>
                  </a:rPr>
                  <a:t>2.4 </a:t>
                </a:r>
                <a:r>
                  <a:rPr lang="zh-TW" altLang="en-US" sz="2400" dirty="0" smtClean="0">
                    <a:solidFill>
                      <a:srgbClr val="FF0000"/>
                    </a:solidFill>
                  </a:rPr>
                  <a:t>年）</a:t>
                </a:r>
                <a:endParaRPr lang="zh-HK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563" y="4279655"/>
                <a:ext cx="8388835" cy="2099549"/>
              </a:xfrm>
              <a:prstGeom prst="rect">
                <a:avLst/>
              </a:prstGeom>
              <a:blipFill rotWithShape="1">
                <a:blip r:embed="rId2"/>
                <a:stretch>
                  <a:fillRect l="-1090" t="-2326" r="-436" b="-6105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23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Wisp.thmx</Template>
  <TotalTime>603</TotalTime>
  <Words>2665</Words>
  <Application>Microsoft Office PowerPoint</Application>
  <PresentationFormat>Custom</PresentationFormat>
  <Paragraphs>264</Paragraphs>
  <Slides>30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Wisp</vt:lpstr>
      <vt:lpstr>PowerPoint Presentation</vt:lpstr>
      <vt:lpstr>PowerPoint Presentation</vt:lpstr>
      <vt:lpstr>15？16？</vt:lpstr>
      <vt:lpstr>PowerPoint Presentation</vt:lpstr>
      <vt:lpstr>PowerPoint Presentation</vt:lpstr>
      <vt:lpstr>PowerPoint Presentation</vt:lpstr>
      <vt:lpstr>圖表中反映了香港的固體廢物的情況，試思考以下問題： </vt:lpstr>
      <vt:lpstr>PowerPoint Presentation</vt:lpstr>
      <vt:lpstr>工作紙 香港都市固體廢物實況</vt:lpstr>
      <vt:lpstr>策掂佢</vt:lpstr>
      <vt:lpstr>PowerPoint Presentation</vt:lpstr>
      <vt:lpstr>策掂佢 ---固體廢物收費 分析政府推行固體廢物收費計劃時將會遇到的困難 </vt:lpstr>
      <vt:lpstr>策掂佢 ---固體廢物收費 政府應如何提升市民在固體廢物收費試行計劃的參與度  </vt:lpstr>
      <vt:lpstr>PowerPoint Presentation</vt:lpstr>
      <vt:lpstr>市民回收意識薄弱？</vt:lpstr>
      <vt:lpstr>回收設施不便市民？ </vt:lpstr>
      <vt:lpstr>回收承辦商欠監管？ </vt:lpstr>
      <vt:lpstr>回收業陷營運困境？ </vt:lpstr>
      <vt:lpstr>策掂佢 --- 固體廢物回收 本港回收業面對甚麼機遇和挑戰？ </vt:lpstr>
      <vt:lpstr>策掂佢 --- 固體廢物回收 政府應採取甚麼措施來推動回收計劃 ？</vt:lpstr>
      <vt:lpstr>PowerPoint Presentation</vt:lpstr>
      <vt:lpstr>擴堆填區建焚化爐　地區阻力大？</vt:lpstr>
      <vt:lpstr>環境局計劃在石鼓洲建立一個「超級焚化爐」，每日處理3000噸的混合廢物。 </vt:lpstr>
      <vt:lpstr>PowerPoint Presentation</vt:lpstr>
      <vt:lpstr>石鼓洲位於長洲之西南及大嶼山澄碧村對開的一島嶼。站在石鼓洲上可以清楚地望見長洲，兩地相距只有一海里。 </vt:lpstr>
      <vt:lpstr>關注江豚的影響</vt:lpstr>
      <vt:lpstr>策掂佢 --- 擴堆填區建焚化爐 試分析興建焚化爐及擴建堆填區對可持續發展的影響     </vt:lpstr>
      <vt:lpstr>策掂佢 --- 擴堆填區建焚化爐 試分析污者自付原則能在多大程度上達致源頭減廢</vt:lpstr>
      <vt:lpstr>PowerPoint Presentation</vt:lpstr>
      <vt:lpstr>總結：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Agnes</dc:creator>
  <cp:lastModifiedBy>lfok</cp:lastModifiedBy>
  <cp:revision>56</cp:revision>
  <dcterms:created xsi:type="dcterms:W3CDTF">2015-06-23T08:42:49Z</dcterms:created>
  <dcterms:modified xsi:type="dcterms:W3CDTF">2015-07-01T15:12:58Z</dcterms:modified>
</cp:coreProperties>
</file>